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56" r:id="rId6"/>
  </p:sldIdLst>
  <p:sldSz cx="43891200" cy="32918400"/>
  <p:notesSz cx="9144000" cy="6858000"/>
  <p:defaultTextStyle>
    <a:defPPr>
      <a:defRPr lang="en-US"/>
    </a:defPPr>
    <a:lvl1pPr marL="0" algn="l" defTabSz="7477432" rtl="0" eaLnBrk="1" latinLnBrk="0" hangingPunct="1">
      <a:defRPr sz="14800" kern="1200">
        <a:solidFill>
          <a:schemeClr val="tx1"/>
        </a:solidFill>
        <a:latin typeface="+mn-lt"/>
        <a:ea typeface="+mn-ea"/>
        <a:cs typeface="+mn-cs"/>
      </a:defRPr>
    </a:lvl1pPr>
    <a:lvl2pPr marL="3738716" algn="l" defTabSz="7477432" rtl="0" eaLnBrk="1" latinLnBrk="0" hangingPunct="1">
      <a:defRPr sz="14800" kern="1200">
        <a:solidFill>
          <a:schemeClr val="tx1"/>
        </a:solidFill>
        <a:latin typeface="+mn-lt"/>
        <a:ea typeface="+mn-ea"/>
        <a:cs typeface="+mn-cs"/>
      </a:defRPr>
    </a:lvl2pPr>
    <a:lvl3pPr marL="7477432" algn="l" defTabSz="7477432" rtl="0" eaLnBrk="1" latinLnBrk="0" hangingPunct="1">
      <a:defRPr sz="14800" kern="1200">
        <a:solidFill>
          <a:schemeClr val="tx1"/>
        </a:solidFill>
        <a:latin typeface="+mn-lt"/>
        <a:ea typeface="+mn-ea"/>
        <a:cs typeface="+mn-cs"/>
      </a:defRPr>
    </a:lvl3pPr>
    <a:lvl4pPr marL="11216147" algn="l" defTabSz="7477432" rtl="0" eaLnBrk="1" latinLnBrk="0" hangingPunct="1">
      <a:defRPr sz="14800" kern="1200">
        <a:solidFill>
          <a:schemeClr val="tx1"/>
        </a:solidFill>
        <a:latin typeface="+mn-lt"/>
        <a:ea typeface="+mn-ea"/>
        <a:cs typeface="+mn-cs"/>
      </a:defRPr>
    </a:lvl4pPr>
    <a:lvl5pPr marL="14954863" algn="l" defTabSz="7477432" rtl="0" eaLnBrk="1" latinLnBrk="0" hangingPunct="1">
      <a:defRPr sz="14800" kern="1200">
        <a:solidFill>
          <a:schemeClr val="tx1"/>
        </a:solidFill>
        <a:latin typeface="+mn-lt"/>
        <a:ea typeface="+mn-ea"/>
        <a:cs typeface="+mn-cs"/>
      </a:defRPr>
    </a:lvl5pPr>
    <a:lvl6pPr marL="18693581" algn="l" defTabSz="7477432" rtl="0" eaLnBrk="1" latinLnBrk="0" hangingPunct="1">
      <a:defRPr sz="14800" kern="1200">
        <a:solidFill>
          <a:schemeClr val="tx1"/>
        </a:solidFill>
        <a:latin typeface="+mn-lt"/>
        <a:ea typeface="+mn-ea"/>
        <a:cs typeface="+mn-cs"/>
      </a:defRPr>
    </a:lvl6pPr>
    <a:lvl7pPr marL="22432296" algn="l" defTabSz="7477432" rtl="0" eaLnBrk="1" latinLnBrk="0" hangingPunct="1">
      <a:defRPr sz="14800" kern="1200">
        <a:solidFill>
          <a:schemeClr val="tx1"/>
        </a:solidFill>
        <a:latin typeface="+mn-lt"/>
        <a:ea typeface="+mn-ea"/>
        <a:cs typeface="+mn-cs"/>
      </a:defRPr>
    </a:lvl7pPr>
    <a:lvl8pPr marL="26171012" algn="l" defTabSz="7477432" rtl="0" eaLnBrk="1" latinLnBrk="0" hangingPunct="1">
      <a:defRPr sz="14800" kern="1200">
        <a:solidFill>
          <a:schemeClr val="tx1"/>
        </a:solidFill>
        <a:latin typeface="+mn-lt"/>
        <a:ea typeface="+mn-ea"/>
        <a:cs typeface="+mn-cs"/>
      </a:defRPr>
    </a:lvl8pPr>
    <a:lvl9pPr marL="29909728" algn="l" defTabSz="7477432" rtl="0" eaLnBrk="1" latinLnBrk="0" hangingPunct="1">
      <a:defRPr sz="14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ittal, Shruti" initials="MS" lastIdx="1" clrIdx="6">
    <p:extLst/>
  </p:cmAuthor>
  <p:cmAuthor id="1" name="Microsoft Office User" initials="Office" lastIdx="1" clrIdx="0">
    <p:extLst/>
  </p:cmAuthor>
  <p:cmAuthor id="2" name="Microsoft Office User" initials="Office [2]" lastIdx="1" clrIdx="1">
    <p:extLst/>
  </p:cmAuthor>
  <p:cmAuthor id="3" name="Microsoft Office User" initials="Office [3]" lastIdx="1" clrIdx="2">
    <p:extLst/>
  </p:cmAuthor>
  <p:cmAuthor id="4" name="Microsoft Office User" initials="Office [4]" lastIdx="1" clrIdx="3">
    <p:extLst/>
  </p:cmAuthor>
  <p:cmAuthor id="5" name="Microsoft Office User" initials="Office [5]" lastIdx="1" clrIdx="4">
    <p:extLst/>
  </p:cmAuthor>
  <p:cmAuthor id="6" name="Microsoft Office User" initials="Office [6]"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3F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295" autoAdjust="0"/>
    <p:restoredTop sz="96032" autoAdjust="0"/>
  </p:normalViewPr>
  <p:slideViewPr>
    <p:cSldViewPr>
      <p:cViewPr>
        <p:scale>
          <a:sx n="31" d="100"/>
          <a:sy n="31" d="100"/>
        </p:scale>
        <p:origin x="-776" y="-288"/>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notesMaster" Target="notesMasters/notesMaster1.xml"/><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4" Type="http://schemas.openxmlformats.org/officeDocument/2006/relationships/chartUserShapes" Target="../drawings/drawing1.xml"/><Relationship Id="rId1" Type="http://schemas.microsoft.com/office/2011/relationships/chartStyle" Target="style1.xml"/><Relationship Id="rId2" Type="http://schemas.microsoft.com/office/2011/relationships/chartColorStyle" Target="colors1.xm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311387506607518"/>
          <c:y val="0.0456414259151694"/>
          <c:w val="0.908083648314468"/>
          <c:h val="0.466710061355522"/>
        </c:manualLayout>
      </c:layout>
      <c:barChart>
        <c:barDir val="col"/>
        <c:grouping val="clustered"/>
        <c:varyColors val="0"/>
        <c:ser>
          <c:idx val="0"/>
          <c:order val="0"/>
          <c:tx>
            <c:strRef>
              <c:f>Sheet1!$B$1</c:f>
              <c:strCache>
                <c:ptCount val="1"/>
                <c:pt idx="0">
                  <c:v>Autism</c:v>
                </c:pt>
              </c:strCache>
            </c:strRef>
          </c:tx>
          <c:spPr>
            <a:pattFill prst="narHorz">
              <a:fgClr>
                <a:schemeClr val="accent6"/>
              </a:fgClr>
              <a:bgClr>
                <a:schemeClr val="accent6">
                  <a:lumMod val="20000"/>
                  <a:lumOff val="80000"/>
                </a:schemeClr>
              </a:bgClr>
            </a:pattFill>
            <a:ln>
              <a:noFill/>
            </a:ln>
            <a:effectLst>
              <a:innerShdw blurRad="114300">
                <a:schemeClr val="accent6"/>
              </a:innerShdw>
            </a:effectLst>
          </c:spPr>
          <c:invertIfNegative val="0"/>
          <c:trendline>
            <c:spPr>
              <a:ln w="19050" cap="rnd">
                <a:solidFill>
                  <a:schemeClr val="accent6"/>
                </a:solidFill>
              </a:ln>
              <a:effectLst/>
            </c:spPr>
            <c:trendlineType val="linear"/>
            <c:dispRSqr val="0"/>
            <c:dispEq val="0"/>
          </c:trendline>
          <c:cat>
            <c:strRef>
              <c:f>Sheet1!$A$2:$A$6</c:f>
              <c:strCache>
                <c:ptCount val="5"/>
                <c:pt idx="0">
                  <c:v>1</c:v>
                </c:pt>
                <c:pt idx="1">
                  <c:v>2</c:v>
                </c:pt>
                <c:pt idx="2">
                  <c:v>3</c:v>
                </c:pt>
                <c:pt idx="3">
                  <c:v>4</c:v>
                </c:pt>
                <c:pt idx="4">
                  <c:v>5 to 6</c:v>
                </c:pt>
              </c:strCache>
            </c:strRef>
          </c:cat>
          <c:val>
            <c:numRef>
              <c:f>Sheet1!$B$2:$B$6</c:f>
              <c:numCache>
                <c:formatCode>General</c:formatCode>
                <c:ptCount val="5"/>
                <c:pt idx="0">
                  <c:v>1.29</c:v>
                </c:pt>
                <c:pt idx="1">
                  <c:v>5.06</c:v>
                </c:pt>
                <c:pt idx="2">
                  <c:v>5.71</c:v>
                </c:pt>
                <c:pt idx="3">
                  <c:v>4.76</c:v>
                </c:pt>
                <c:pt idx="4">
                  <c:v>14.29</c:v>
                </c:pt>
              </c:numCache>
            </c:numRef>
          </c:val>
          <c:extLst xmlns:c16r2="http://schemas.microsoft.com/office/drawing/2015/06/chart">
            <c:ext xmlns:c16="http://schemas.microsoft.com/office/drawing/2014/chart" uri="{C3380CC4-5D6E-409C-BE32-E72D297353CC}">
              <c16:uniqueId val="{00000000-585B-49F3-B715-DFA8C749DEA2}"/>
            </c:ext>
          </c:extLst>
        </c:ser>
        <c:ser>
          <c:idx val="1"/>
          <c:order val="1"/>
          <c:tx>
            <c:strRef>
              <c:f>Sheet1!$C$1</c:f>
              <c:strCache>
                <c:ptCount val="1"/>
                <c:pt idx="0">
                  <c:v>ADHD</c:v>
                </c:pt>
              </c:strCache>
            </c:strRef>
          </c:tx>
          <c:spPr>
            <a:pattFill prst="narHorz">
              <a:fgClr>
                <a:schemeClr val="accent5"/>
              </a:fgClr>
              <a:bgClr>
                <a:schemeClr val="accent5">
                  <a:lumMod val="20000"/>
                  <a:lumOff val="80000"/>
                </a:schemeClr>
              </a:bgClr>
            </a:pattFill>
            <a:ln>
              <a:noFill/>
            </a:ln>
            <a:effectLst>
              <a:innerShdw blurRad="114300">
                <a:schemeClr val="accent5"/>
              </a:innerShdw>
            </a:effectLst>
          </c:spPr>
          <c:invertIfNegative val="0"/>
          <c:trendline>
            <c:spPr>
              <a:ln w="19050" cap="rnd">
                <a:solidFill>
                  <a:schemeClr val="accent5"/>
                </a:solidFill>
              </a:ln>
              <a:effectLst/>
            </c:spPr>
            <c:trendlineType val="linear"/>
            <c:dispRSqr val="0"/>
            <c:dispEq val="0"/>
          </c:trendline>
          <c:cat>
            <c:strRef>
              <c:f>Sheet1!$A$2:$A$6</c:f>
              <c:strCache>
                <c:ptCount val="5"/>
                <c:pt idx="0">
                  <c:v>1</c:v>
                </c:pt>
                <c:pt idx="1">
                  <c:v>2</c:v>
                </c:pt>
                <c:pt idx="2">
                  <c:v>3</c:v>
                </c:pt>
                <c:pt idx="3">
                  <c:v>4</c:v>
                </c:pt>
                <c:pt idx="4">
                  <c:v>5 to 6</c:v>
                </c:pt>
              </c:strCache>
            </c:strRef>
          </c:cat>
          <c:val>
            <c:numRef>
              <c:f>Sheet1!$C$2:$C$6</c:f>
              <c:numCache>
                <c:formatCode>General</c:formatCode>
                <c:ptCount val="5"/>
                <c:pt idx="0">
                  <c:v>9.05</c:v>
                </c:pt>
                <c:pt idx="1">
                  <c:v>10.13</c:v>
                </c:pt>
                <c:pt idx="3">
                  <c:v>14.29</c:v>
                </c:pt>
                <c:pt idx="4">
                  <c:v>15.38</c:v>
                </c:pt>
              </c:numCache>
            </c:numRef>
          </c:val>
          <c:extLst xmlns:c16r2="http://schemas.microsoft.com/office/drawing/2015/06/chart">
            <c:ext xmlns:c16="http://schemas.microsoft.com/office/drawing/2014/chart" uri="{C3380CC4-5D6E-409C-BE32-E72D297353CC}">
              <c16:uniqueId val="{00000001-585B-49F3-B715-DFA8C749DEA2}"/>
            </c:ext>
          </c:extLst>
        </c:ser>
        <c:dLbls>
          <c:showLegendKey val="0"/>
          <c:showVal val="0"/>
          <c:showCatName val="0"/>
          <c:showSerName val="0"/>
          <c:showPercent val="0"/>
          <c:showBubbleSize val="0"/>
        </c:dLbls>
        <c:gapWidth val="164"/>
        <c:overlap val="-22"/>
        <c:axId val="1103756912"/>
        <c:axId val="1103765248"/>
      </c:barChart>
      <c:catAx>
        <c:axId val="1103756912"/>
        <c:scaling>
          <c:orientation val="minMax"/>
        </c:scaling>
        <c:delete val="0"/>
        <c:axPos val="b"/>
        <c:title>
          <c:tx>
            <c:rich>
              <a:bodyPr rot="0" spcFirstLastPara="1" vertOverflow="ellipsis" vert="horz" wrap="square" anchor="ctr" anchorCtr="1"/>
              <a:lstStyle/>
              <a:p>
                <a:pPr>
                  <a:defRPr sz="3600" b="1" i="0" u="none" strike="noStrike" kern="1200" baseline="0">
                    <a:solidFill>
                      <a:schemeClr val="tx1">
                        <a:lumMod val="65000"/>
                        <a:lumOff val="35000"/>
                      </a:schemeClr>
                    </a:solidFill>
                    <a:latin typeface="Calibri" charset="0"/>
                    <a:ea typeface="Calibri" charset="0"/>
                    <a:cs typeface="Calibri" charset="0"/>
                  </a:defRPr>
                </a:pPr>
                <a:r>
                  <a:rPr lang="en-US" dirty="0">
                    <a:latin typeface="Calibri" charset="0"/>
                    <a:ea typeface="Calibri" charset="0"/>
                    <a:cs typeface="Calibri" charset="0"/>
                  </a:rPr>
                  <a:t>Number of Failures</a:t>
                </a:r>
              </a:p>
            </c:rich>
          </c:tx>
          <c:layout/>
          <c:overlay val="0"/>
          <c:spPr>
            <a:noFill/>
            <a:ln>
              <a:noFill/>
            </a:ln>
            <a:effectLst/>
          </c:spPr>
          <c:txPr>
            <a:bodyPr rot="0" spcFirstLastPara="1" vertOverflow="ellipsis" vert="horz" wrap="square" anchor="ctr" anchorCtr="1"/>
            <a:lstStyle/>
            <a:p>
              <a:pPr>
                <a:defRPr sz="3600" b="1" i="0" u="none" strike="noStrike" kern="1200" baseline="0">
                  <a:solidFill>
                    <a:schemeClr val="tx1">
                      <a:lumMod val="65000"/>
                      <a:lumOff val="35000"/>
                    </a:schemeClr>
                  </a:solidFill>
                  <a:latin typeface="Calibri" charset="0"/>
                  <a:ea typeface="Calibri" charset="0"/>
                  <a:cs typeface="Calibri" charset="0"/>
                </a:defRPr>
              </a:pPr>
              <a:endParaRPr lang="en-US"/>
            </a:p>
          </c:txPr>
        </c:title>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mn-lt"/>
                <a:ea typeface="+mn-ea"/>
                <a:cs typeface="+mn-cs"/>
              </a:defRPr>
            </a:pPr>
            <a:endParaRPr lang="en-US"/>
          </a:p>
        </c:txPr>
        <c:crossAx val="1103765248"/>
        <c:crosses val="autoZero"/>
        <c:auto val="1"/>
        <c:lblAlgn val="ctr"/>
        <c:lblOffset val="100"/>
        <c:noMultiLvlLbl val="0"/>
      </c:catAx>
      <c:valAx>
        <c:axId val="1103765248"/>
        <c:scaling>
          <c:orientation val="minMax"/>
        </c:scaling>
        <c:delete val="1"/>
        <c:axPos val="l"/>
        <c:title>
          <c:tx>
            <c:rich>
              <a:bodyPr rot="-5400000" spcFirstLastPara="1" vertOverflow="ellipsis" vert="horz" wrap="square" anchor="ctr" anchorCtr="1"/>
              <a:lstStyle/>
              <a:p>
                <a:pPr>
                  <a:defRPr sz="3600" b="1" i="0" u="none" strike="noStrike" kern="1200" baseline="0">
                    <a:solidFill>
                      <a:schemeClr val="tx1">
                        <a:lumMod val="65000"/>
                        <a:lumOff val="35000"/>
                      </a:schemeClr>
                    </a:solidFill>
                    <a:latin typeface="Calibri" charset="0"/>
                    <a:ea typeface="Calibri" charset="0"/>
                    <a:cs typeface="Calibri" charset="0"/>
                  </a:defRPr>
                </a:pPr>
                <a:r>
                  <a:rPr lang="en-US" dirty="0">
                    <a:latin typeface="Calibri" charset="0"/>
                    <a:ea typeface="Calibri" charset="0"/>
                    <a:cs typeface="Calibri" charset="0"/>
                  </a:rPr>
                  <a:t>Percent with Diagnosis</a:t>
                </a:r>
              </a:p>
            </c:rich>
          </c:tx>
          <c:layout/>
          <c:overlay val="0"/>
          <c:spPr>
            <a:noFill/>
            <a:ln>
              <a:noFill/>
            </a:ln>
            <a:effectLst/>
          </c:spPr>
          <c:txPr>
            <a:bodyPr rot="-5400000" spcFirstLastPara="1" vertOverflow="ellipsis" vert="horz" wrap="square" anchor="ctr" anchorCtr="1"/>
            <a:lstStyle/>
            <a:p>
              <a:pPr>
                <a:defRPr sz="3600" b="1" i="0" u="none" strike="noStrike" kern="1200" baseline="0">
                  <a:solidFill>
                    <a:schemeClr val="tx1">
                      <a:lumMod val="65000"/>
                      <a:lumOff val="35000"/>
                    </a:schemeClr>
                  </a:solidFill>
                  <a:latin typeface="Calibri" charset="0"/>
                  <a:ea typeface="Calibri" charset="0"/>
                  <a:cs typeface="Calibri" charset="0"/>
                </a:defRPr>
              </a:pPr>
              <a:endParaRPr lang="en-US"/>
            </a:p>
          </c:txPr>
        </c:title>
        <c:numFmt formatCode="General" sourceLinked="1"/>
        <c:majorTickMark val="none"/>
        <c:minorTickMark val="none"/>
        <c:tickLblPos val="nextTo"/>
        <c:crossAx val="1103756912"/>
        <c:crosses val="autoZero"/>
        <c:crossBetween val="between"/>
      </c:valAx>
      <c:spPr>
        <a:noFill/>
        <a:ln>
          <a:noFill/>
        </a:ln>
        <a:effectLst/>
      </c:spPr>
    </c:plotArea>
    <c:legend>
      <c:legendPos val="t"/>
      <c:legendEntry>
        <c:idx val="2"/>
        <c:delete val="1"/>
      </c:legendEntry>
      <c:legendEntry>
        <c:idx val="3"/>
        <c:delete val="1"/>
      </c:legendEntry>
      <c:layout/>
      <c:overlay val="0"/>
      <c:spPr>
        <a:noFill/>
        <a:ln>
          <a:noFill/>
        </a:ln>
        <a:effectLst/>
      </c:spPr>
      <c:txPr>
        <a:bodyPr rot="0" spcFirstLastPara="1" vertOverflow="ellipsis" vert="horz" wrap="square" anchor="ctr" anchorCtr="1"/>
        <a:lstStyle/>
        <a:p>
          <a:pPr>
            <a:defRPr sz="3600" b="1" i="0" u="none" strike="noStrike" kern="1200" baseline="0">
              <a:solidFill>
                <a:schemeClr val="tx1">
                  <a:lumMod val="65000"/>
                  <a:lumOff val="35000"/>
                </a:schemeClr>
              </a:solidFill>
              <a:latin typeface="Calibri" charset="0"/>
              <a:ea typeface="Calibri" charset="0"/>
              <a:cs typeface="Calibri" charset="0"/>
            </a:defRPr>
          </a:pPr>
          <a:endParaRPr lang="en-US"/>
        </a:p>
      </c:txPr>
    </c:legend>
    <c:plotVisOnly val="1"/>
    <c:dispBlanksAs val="gap"/>
    <c:showDLblsOverMax val="0"/>
  </c:chart>
  <c:spPr>
    <a:noFill/>
    <a:ln>
      <a:noFill/>
    </a:ln>
    <a:effectLst/>
  </c:spPr>
  <c:txPr>
    <a:bodyPr/>
    <a:lstStyle/>
    <a:p>
      <a:pPr>
        <a:defRPr sz="36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7018633112601"/>
          <c:y val="0.195146048811839"/>
          <c:w val="0.630161239610674"/>
          <c:h val="0.945241859416011"/>
        </c:manualLayout>
      </c:layout>
      <c:doughnutChart>
        <c:varyColors val="1"/>
        <c:ser>
          <c:idx val="0"/>
          <c:order val="0"/>
          <c:tx>
            <c:strRef>
              <c:f>Sheet1!$B$1</c:f>
              <c:strCache>
                <c:ptCount val="1"/>
                <c:pt idx="0">
                  <c:v>EI </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A3C7-45EC-8FE2-9315125554DD}"/>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A3C7-45EC-8FE2-9315125554DD}"/>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A3C7-45EC-8FE2-9315125554DD}"/>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A3C7-45EC-8FE2-9315125554DD}"/>
              </c:ext>
            </c:extLst>
          </c:dPt>
          <c:cat>
            <c:strRef>
              <c:f>Sheet1!$A$2:$A$5</c:f>
              <c:strCache>
                <c:ptCount val="3"/>
                <c:pt idx="0">
                  <c:v>Received EI</c:v>
                </c:pt>
                <c:pt idx="1">
                  <c:v>Did not receive</c:v>
                </c:pt>
                <c:pt idx="2">
                  <c:v>3rd Qtr</c:v>
                </c:pt>
              </c:strCache>
            </c:strRef>
          </c:cat>
          <c:val>
            <c:numRef>
              <c:f>Sheet1!$B$2:$B$5</c:f>
              <c:numCache>
                <c:formatCode>0%</c:formatCode>
                <c:ptCount val="4"/>
                <c:pt idx="0">
                  <c:v>0.72</c:v>
                </c:pt>
                <c:pt idx="1">
                  <c:v>0.28</c:v>
                </c:pt>
              </c:numCache>
            </c:numRef>
          </c:val>
          <c:extLst xmlns:c16r2="http://schemas.microsoft.com/office/drawing/2015/06/chart">
            <c:ext xmlns:c16="http://schemas.microsoft.com/office/drawing/2014/chart" uri="{C3380CC4-5D6E-409C-BE32-E72D297353CC}">
              <c16:uniqueId val="{00000000-7428-46BB-9F31-6C5EC224D7D2}"/>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lumMod val="65000"/>
                    <a:lumOff val="35000"/>
                  </a:schemeClr>
                </a:solidFill>
                <a:latin typeface="Arial" charset="0"/>
                <a:ea typeface="Arial" charset="0"/>
                <a:cs typeface="Arial" charset="0"/>
              </a:defRPr>
            </a:pPr>
            <a:r>
              <a:rPr lang="en-US" sz="3600" b="1" dirty="0" smtClean="0">
                <a:latin typeface="Arial" charset="0"/>
                <a:ea typeface="Arial" charset="0"/>
                <a:cs typeface="Arial" charset="0"/>
              </a:rPr>
              <a:t>Age Distribution of</a:t>
            </a:r>
            <a:r>
              <a:rPr lang="en-US" sz="3600" b="1" baseline="0" dirty="0" smtClean="0">
                <a:latin typeface="Arial" charset="0"/>
                <a:ea typeface="Arial" charset="0"/>
                <a:cs typeface="Arial" charset="0"/>
              </a:rPr>
              <a:t> Failures</a:t>
            </a:r>
            <a:endParaRPr lang="en-US" sz="3600" b="1" dirty="0">
              <a:latin typeface="Arial" charset="0"/>
              <a:ea typeface="Arial" charset="0"/>
              <a:cs typeface="Arial" charset="0"/>
            </a:endParaRPr>
          </a:p>
        </c:rich>
      </c:tx>
      <c:layout/>
      <c:overlay val="0"/>
      <c:spPr>
        <a:noFill/>
        <a:ln>
          <a:noFill/>
        </a:ln>
        <a:effectLst/>
      </c:spPr>
      <c:txPr>
        <a:bodyPr rot="0" spcFirstLastPara="1" vertOverflow="ellipsis" vert="horz" wrap="square" anchor="ctr" anchorCtr="1"/>
        <a:lstStyle/>
        <a:p>
          <a:pPr>
            <a:defRPr sz="3600" b="1" i="0" u="none" strike="noStrike" kern="1200" spc="0" baseline="0">
              <a:solidFill>
                <a:schemeClr val="tx1">
                  <a:lumMod val="65000"/>
                  <a:lumOff val="35000"/>
                </a:schemeClr>
              </a:solidFill>
              <a:latin typeface="Arial" charset="0"/>
              <a:ea typeface="Arial" charset="0"/>
              <a:cs typeface="Arial" charset="0"/>
            </a:defRPr>
          </a:pPr>
          <a:endParaRPr lang="en-US"/>
        </a:p>
      </c:txPr>
    </c:title>
    <c:autoTitleDeleted val="0"/>
    <c:plotArea>
      <c:layout/>
      <c:barChart>
        <c:barDir val="col"/>
        <c:grouping val="clustered"/>
        <c:varyColors val="0"/>
        <c:ser>
          <c:idx val="0"/>
          <c:order val="0"/>
          <c:tx>
            <c:strRef>
              <c:f>Sheet1!$B$1</c:f>
              <c:strCache>
                <c:ptCount val="1"/>
                <c:pt idx="0">
                  <c:v>% failed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Arial" charset="0"/>
                    <a:ea typeface="Arial" charset="0"/>
                    <a:cs typeface="Arial"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0-1</c:v>
                </c:pt>
                <c:pt idx="1">
                  <c:v>1</c:v>
                </c:pt>
                <c:pt idx="2">
                  <c:v>2</c:v>
                </c:pt>
                <c:pt idx="3">
                  <c:v>3</c:v>
                </c:pt>
                <c:pt idx="4">
                  <c:v>4</c:v>
                </c:pt>
                <c:pt idx="5">
                  <c:v>5</c:v>
                </c:pt>
              </c:strCache>
            </c:strRef>
          </c:cat>
          <c:val>
            <c:numRef>
              <c:f>Sheet1!$B$2:$B$7</c:f>
              <c:numCache>
                <c:formatCode>0%</c:formatCode>
                <c:ptCount val="6"/>
                <c:pt idx="0">
                  <c:v>0.31</c:v>
                </c:pt>
                <c:pt idx="1">
                  <c:v>0.48</c:v>
                </c:pt>
                <c:pt idx="2">
                  <c:v>0.52</c:v>
                </c:pt>
                <c:pt idx="3">
                  <c:v>0.52</c:v>
                </c:pt>
                <c:pt idx="4">
                  <c:v>0.62</c:v>
                </c:pt>
                <c:pt idx="5">
                  <c:v>0.63</c:v>
                </c:pt>
              </c:numCache>
            </c:numRef>
          </c:val>
          <c:extLst xmlns:c16r2="http://schemas.microsoft.com/office/drawing/2015/06/chart">
            <c:ext xmlns:c16="http://schemas.microsoft.com/office/drawing/2014/chart" uri="{C3380CC4-5D6E-409C-BE32-E72D297353CC}">
              <c16:uniqueId val="{00000000-74BB-4F2B-8395-804882C8BE21}"/>
            </c:ext>
          </c:extLst>
        </c:ser>
        <c:ser>
          <c:idx val="1"/>
          <c:order val="1"/>
          <c:tx>
            <c:strRef>
              <c:f>Sheet1!$C$1</c:f>
              <c:strCache>
                <c:ptCount val="1"/>
                <c:pt idx="0">
                  <c:v>Column1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0-1</c:v>
                </c:pt>
                <c:pt idx="1">
                  <c:v>1</c:v>
                </c:pt>
                <c:pt idx="2">
                  <c:v>2</c:v>
                </c:pt>
                <c:pt idx="3">
                  <c:v>3</c:v>
                </c:pt>
                <c:pt idx="4">
                  <c:v>4</c:v>
                </c:pt>
                <c:pt idx="5">
                  <c:v>5</c:v>
                </c:pt>
              </c:strCache>
            </c:strRef>
          </c:cat>
          <c:val>
            <c:numRef>
              <c:f>Sheet1!$C$2:$C$7</c:f>
              <c:numCache>
                <c:formatCode>General</c:formatCode>
                <c:ptCount val="6"/>
              </c:numCache>
            </c:numRef>
          </c:val>
          <c:extLst xmlns:c16r2="http://schemas.microsoft.com/office/drawing/2015/06/chart">
            <c:ext xmlns:c16="http://schemas.microsoft.com/office/drawing/2014/chart" uri="{C3380CC4-5D6E-409C-BE32-E72D297353CC}">
              <c16:uniqueId val="{00000001-74BB-4F2B-8395-804882C8BE21}"/>
            </c:ext>
          </c:extLst>
        </c:ser>
        <c:ser>
          <c:idx val="2"/>
          <c:order val="2"/>
          <c:tx>
            <c:strRef>
              <c:f>Sheet1!$D$1</c:f>
              <c:strCache>
                <c:ptCount val="1"/>
                <c:pt idx="0">
                  <c:v>Column2</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0-1</c:v>
                </c:pt>
                <c:pt idx="1">
                  <c:v>1</c:v>
                </c:pt>
                <c:pt idx="2">
                  <c:v>2</c:v>
                </c:pt>
                <c:pt idx="3">
                  <c:v>3</c:v>
                </c:pt>
                <c:pt idx="4">
                  <c:v>4</c:v>
                </c:pt>
                <c:pt idx="5">
                  <c:v>5</c:v>
                </c:pt>
              </c:strCache>
            </c:strRef>
          </c:cat>
          <c:val>
            <c:numRef>
              <c:f>Sheet1!$D$2:$D$7</c:f>
              <c:numCache>
                <c:formatCode>General</c:formatCode>
                <c:ptCount val="6"/>
              </c:numCache>
            </c:numRef>
          </c:val>
          <c:extLst xmlns:c16r2="http://schemas.microsoft.com/office/drawing/2015/06/chart">
            <c:ext xmlns:c16="http://schemas.microsoft.com/office/drawing/2014/chart" uri="{C3380CC4-5D6E-409C-BE32-E72D297353CC}">
              <c16:uniqueId val="{00000002-74BB-4F2B-8395-804882C8BE21}"/>
            </c:ext>
          </c:extLst>
        </c:ser>
        <c:dLbls>
          <c:showLegendKey val="0"/>
          <c:showVal val="1"/>
          <c:showCatName val="0"/>
          <c:showSerName val="0"/>
          <c:showPercent val="0"/>
          <c:showBubbleSize val="0"/>
        </c:dLbls>
        <c:gapWidth val="150"/>
        <c:overlap val="-25"/>
        <c:axId val="1103288096"/>
        <c:axId val="1103223936"/>
      </c:barChart>
      <c:catAx>
        <c:axId val="1103288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lumMod val="65000"/>
                    <a:lumOff val="35000"/>
                  </a:schemeClr>
                </a:solidFill>
                <a:latin typeface="Arial" charset="0"/>
                <a:ea typeface="Arial" charset="0"/>
                <a:cs typeface="Arial" charset="0"/>
              </a:defRPr>
            </a:pPr>
            <a:endParaRPr lang="en-US"/>
          </a:p>
        </c:txPr>
        <c:crossAx val="1103223936"/>
        <c:crosses val="autoZero"/>
        <c:auto val="1"/>
        <c:lblAlgn val="ctr"/>
        <c:lblOffset val="100"/>
        <c:noMultiLvlLbl val="0"/>
      </c:catAx>
      <c:valAx>
        <c:axId val="1103223936"/>
        <c:scaling>
          <c:orientation val="minMax"/>
        </c:scaling>
        <c:delete val="1"/>
        <c:axPos val="l"/>
        <c:numFmt formatCode="0%" sourceLinked="1"/>
        <c:majorTickMark val="none"/>
        <c:minorTickMark val="none"/>
        <c:tickLblPos val="nextTo"/>
        <c:crossAx val="1103288096"/>
        <c:crosses val="autoZero"/>
        <c:crossBetween val="between"/>
      </c:valAx>
      <c:spPr>
        <a:noFill/>
        <a:ln>
          <a:noFill/>
        </a:ln>
        <a:effectLst/>
      </c:spPr>
    </c:plotArea>
    <c:legend>
      <c:legendPos val="t"/>
      <c:legendEntry>
        <c:idx val="1"/>
        <c:delete val="1"/>
      </c:legendEntry>
      <c:legendEntry>
        <c:idx val="2"/>
        <c:delete val="1"/>
      </c:legendEntry>
      <c:layout/>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Arial" charset="0"/>
              <a:ea typeface="Arial" charset="0"/>
              <a:cs typeface="Arial" charset="0"/>
            </a:defRPr>
          </a:pPr>
          <a:endParaRPr lang="en-US"/>
        </a:p>
      </c:txPr>
    </c:legend>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0.19986</cdr:x>
      <cdr:y>0.82968</cdr:y>
    </cdr:from>
    <cdr:to>
      <cdr:x>0.86297</cdr:x>
      <cdr:y>0.94531</cdr:y>
    </cdr:to>
    <cdr:sp macro="" textlink="">
      <cdr:nvSpPr>
        <cdr:cNvPr id="2" name="TextBox 1"/>
        <cdr:cNvSpPr txBox="1"/>
      </cdr:nvSpPr>
      <cdr:spPr>
        <a:xfrm xmlns:a="http://schemas.openxmlformats.org/drawingml/2006/main">
          <a:off x="1607649" y="5814573"/>
          <a:ext cx="5334000" cy="8104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0.03454</cdr:x>
      <cdr:y>0.67425</cdr:y>
    </cdr:from>
    <cdr:to>
      <cdr:x>0.99572</cdr:x>
      <cdr:y>0.88569</cdr:y>
    </cdr:to>
    <cdr:sp macro="" textlink="">
      <cdr:nvSpPr>
        <cdr:cNvPr id="3" name="TextBox 2"/>
        <cdr:cNvSpPr txBox="1"/>
      </cdr:nvSpPr>
      <cdr:spPr>
        <a:xfrm xmlns:a="http://schemas.openxmlformats.org/drawingml/2006/main">
          <a:off x="330794" y="7283247"/>
          <a:ext cx="9206156" cy="2283871"/>
        </a:xfrm>
        <a:prstGeom xmlns:a="http://schemas.openxmlformats.org/drawingml/2006/main" prst="rect">
          <a:avLst/>
        </a:prstGeom>
        <a:ln xmlns:a="http://schemas.openxmlformats.org/drawingml/2006/main">
          <a:noFill/>
        </a:ln>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pPr algn="just" rtl="0"/>
          <a:r>
            <a:rPr lang="en-US" sz="3200" b="1" dirty="0" smtClean="0">
              <a:solidFill>
                <a:schemeClr val="tx1"/>
              </a:solidFill>
              <a:latin typeface="Calibri" panose="020F0502020204030204" pitchFamily="34" charset="0"/>
            </a:rPr>
            <a:t>Children </a:t>
          </a:r>
          <a:r>
            <a:rPr lang="en-US" sz="3200" b="1" dirty="0">
              <a:solidFill>
                <a:schemeClr val="tx1"/>
              </a:solidFill>
              <a:latin typeface="Calibri" panose="020F0502020204030204" pitchFamily="34" charset="0"/>
            </a:rPr>
            <a:t>who scored “at risk” on ASQ-SE </a:t>
          </a:r>
          <a:r>
            <a:rPr lang="en-US" sz="3200" b="1" dirty="0" smtClean="0">
              <a:solidFill>
                <a:schemeClr val="tx1"/>
              </a:solidFill>
              <a:latin typeface="Calibri" panose="020F0502020204030204" pitchFamily="34" charset="0"/>
            </a:rPr>
            <a:t>twice were </a:t>
          </a:r>
          <a:r>
            <a:rPr lang="en-US" sz="3200" b="1" dirty="0">
              <a:solidFill>
                <a:schemeClr val="tx1"/>
              </a:solidFill>
              <a:latin typeface="Calibri" panose="020F0502020204030204" pitchFamily="34" charset="0"/>
            </a:rPr>
            <a:t>9.4 times more likely to be diagnosed with autism </a:t>
          </a:r>
          <a:r>
            <a:rPr lang="en-US" sz="3200" b="1" dirty="0" smtClean="0">
              <a:solidFill>
                <a:schemeClr val="tx1"/>
              </a:solidFill>
              <a:latin typeface="Calibri" panose="020F0502020204030204" pitchFamily="34" charset="0"/>
            </a:rPr>
            <a:t>than children who scored “at risk” one time. </a:t>
          </a:r>
          <a:endParaRPr lang="en-US" sz="32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E763EB2D-A4FA-4C3C-A5DF-F1A2E45299C8}" type="datetimeFigureOut">
              <a:rPr lang="en-US" smtClean="0"/>
              <a:t>10/25/17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D7B08014-49AF-4FE1-8CF8-2C9E008C07A1}" type="slidenum">
              <a:rPr lang="en-US" smtClean="0"/>
              <a:t>‹#›</a:t>
            </a:fld>
            <a:endParaRPr lang="en-US" dirty="0"/>
          </a:p>
        </p:txBody>
      </p:sp>
    </p:spTree>
    <p:extLst>
      <p:ext uri="{BB962C8B-B14F-4D97-AF65-F5344CB8AC3E}">
        <p14:creationId xmlns:p14="http://schemas.microsoft.com/office/powerpoint/2010/main" val="1572745602"/>
      </p:ext>
    </p:extLst>
  </p:cSld>
  <p:clrMap bg1="lt1" tx1="dk1" bg2="lt2" tx2="dk2" accent1="accent1" accent2="accent2" accent3="accent3" accent4="accent4" accent5="accent5" accent6="accent6" hlink="hlink" folHlink="folHlink"/>
  <p:notesStyle>
    <a:lvl1pPr marL="0" algn="l" defTabSz="7477432" rtl="0" eaLnBrk="1" latinLnBrk="0" hangingPunct="1">
      <a:defRPr sz="9800" kern="1200">
        <a:solidFill>
          <a:schemeClr val="tx1"/>
        </a:solidFill>
        <a:latin typeface="+mn-lt"/>
        <a:ea typeface="+mn-ea"/>
        <a:cs typeface="+mn-cs"/>
      </a:defRPr>
    </a:lvl1pPr>
    <a:lvl2pPr marL="3738716" algn="l" defTabSz="7477432" rtl="0" eaLnBrk="1" latinLnBrk="0" hangingPunct="1">
      <a:defRPr sz="9800" kern="1200">
        <a:solidFill>
          <a:schemeClr val="tx1"/>
        </a:solidFill>
        <a:latin typeface="+mn-lt"/>
        <a:ea typeface="+mn-ea"/>
        <a:cs typeface="+mn-cs"/>
      </a:defRPr>
    </a:lvl2pPr>
    <a:lvl3pPr marL="7477432" algn="l" defTabSz="7477432" rtl="0" eaLnBrk="1" latinLnBrk="0" hangingPunct="1">
      <a:defRPr sz="9800" kern="1200">
        <a:solidFill>
          <a:schemeClr val="tx1"/>
        </a:solidFill>
        <a:latin typeface="+mn-lt"/>
        <a:ea typeface="+mn-ea"/>
        <a:cs typeface="+mn-cs"/>
      </a:defRPr>
    </a:lvl3pPr>
    <a:lvl4pPr marL="11216147" algn="l" defTabSz="7477432" rtl="0" eaLnBrk="1" latinLnBrk="0" hangingPunct="1">
      <a:defRPr sz="9800" kern="1200">
        <a:solidFill>
          <a:schemeClr val="tx1"/>
        </a:solidFill>
        <a:latin typeface="+mn-lt"/>
        <a:ea typeface="+mn-ea"/>
        <a:cs typeface="+mn-cs"/>
      </a:defRPr>
    </a:lvl4pPr>
    <a:lvl5pPr marL="14954863" algn="l" defTabSz="7477432" rtl="0" eaLnBrk="1" latinLnBrk="0" hangingPunct="1">
      <a:defRPr sz="9800" kern="1200">
        <a:solidFill>
          <a:schemeClr val="tx1"/>
        </a:solidFill>
        <a:latin typeface="+mn-lt"/>
        <a:ea typeface="+mn-ea"/>
        <a:cs typeface="+mn-cs"/>
      </a:defRPr>
    </a:lvl5pPr>
    <a:lvl6pPr marL="18693581" algn="l" defTabSz="7477432" rtl="0" eaLnBrk="1" latinLnBrk="0" hangingPunct="1">
      <a:defRPr sz="9800" kern="1200">
        <a:solidFill>
          <a:schemeClr val="tx1"/>
        </a:solidFill>
        <a:latin typeface="+mn-lt"/>
        <a:ea typeface="+mn-ea"/>
        <a:cs typeface="+mn-cs"/>
      </a:defRPr>
    </a:lvl6pPr>
    <a:lvl7pPr marL="22432296" algn="l" defTabSz="7477432" rtl="0" eaLnBrk="1" latinLnBrk="0" hangingPunct="1">
      <a:defRPr sz="9800" kern="1200">
        <a:solidFill>
          <a:schemeClr val="tx1"/>
        </a:solidFill>
        <a:latin typeface="+mn-lt"/>
        <a:ea typeface="+mn-ea"/>
        <a:cs typeface="+mn-cs"/>
      </a:defRPr>
    </a:lvl7pPr>
    <a:lvl8pPr marL="26171012" algn="l" defTabSz="7477432" rtl="0" eaLnBrk="1" latinLnBrk="0" hangingPunct="1">
      <a:defRPr sz="9800" kern="1200">
        <a:solidFill>
          <a:schemeClr val="tx1"/>
        </a:solidFill>
        <a:latin typeface="+mn-lt"/>
        <a:ea typeface="+mn-ea"/>
        <a:cs typeface="+mn-cs"/>
      </a:defRPr>
    </a:lvl8pPr>
    <a:lvl9pPr marL="29909728" algn="l" defTabSz="7477432" rtl="0" eaLnBrk="1" latinLnBrk="0" hangingPunct="1">
      <a:defRPr sz="9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B08014-49AF-4FE1-8CF8-2C9E008C07A1}" type="slidenum">
              <a:rPr lang="en-US" smtClean="0"/>
              <a:t>1</a:t>
            </a:fld>
            <a:endParaRPr lang="en-US" dirty="0"/>
          </a:p>
        </p:txBody>
      </p:sp>
    </p:spTree>
    <p:extLst>
      <p:ext uri="{BB962C8B-B14F-4D97-AF65-F5344CB8AC3E}">
        <p14:creationId xmlns:p14="http://schemas.microsoft.com/office/powerpoint/2010/main" val="209465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image" Target="../media/image4.png"/><Relationship Id="rId6"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9156" y="72772"/>
            <a:ext cx="4711008" cy="3280029"/>
          </a:xfrm>
          <a:prstGeom prst="rect">
            <a:avLst/>
          </a:prstGeom>
        </p:spPr>
      </p:pic>
      <p:pic>
        <p:nvPicPr>
          <p:cNvPr id="12" name="Picture 1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8608005" y="42291"/>
            <a:ext cx="4679599" cy="3310510"/>
          </a:xfrm>
          <a:prstGeom prst="rect">
            <a:avLst/>
          </a:prstGeom>
        </p:spPr>
      </p:pic>
      <p:sp>
        <p:nvSpPr>
          <p:cNvPr id="11" name="Parallelogram 10"/>
          <p:cNvSpPr/>
          <p:nvPr/>
        </p:nvSpPr>
        <p:spPr>
          <a:xfrm flipH="1">
            <a:off x="4368800" y="3"/>
            <a:ext cx="34137600" cy="3352798"/>
          </a:xfrm>
          <a:prstGeom prst="parallelogram">
            <a:avLst>
              <a:gd name="adj" fmla="val 47798"/>
            </a:avLst>
          </a:prstGeom>
          <a:gradFill flip="none" rotWithShape="1">
            <a:gsLst>
              <a:gs pos="0">
                <a:srgbClr val="2D3F72"/>
              </a:gs>
              <a:gs pos="0">
                <a:schemeClr val="accent1">
                  <a:lumMod val="75000"/>
                </a:schemeClr>
              </a:gs>
              <a:gs pos="100000">
                <a:schemeClr val="tx2">
                  <a:lumMod val="60000"/>
                  <a:lumOff val="40000"/>
                  <a:shade val="100000"/>
                  <a:satMod val="11500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lIns="142235" tIns="71117" rIns="142235" bIns="71117" rtlCol="0" anchor="ctr"/>
          <a:lstStyle/>
          <a:p>
            <a:pPr algn="ctr"/>
            <a:endParaRPr lang="en-US" sz="14799" dirty="0"/>
          </a:p>
        </p:txBody>
      </p:sp>
      <p:pic>
        <p:nvPicPr>
          <p:cNvPr id="5" name="Picture 4"/>
          <p:cNvPicPr>
            <a:picLocks noChangeAspect="1"/>
          </p:cNvPicPr>
          <p:nvPr userDrawn="1"/>
        </p:nvPicPr>
        <p:blipFill>
          <a:blip r:embed="rId5" cstate="print">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1640800" y="19202400"/>
            <a:ext cx="22850860" cy="1372616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hf hdr="0"/>
  <p:txStyles>
    <p:titleStyle>
      <a:lvl1pPr algn="ctr" defTabSz="7477133" rtl="0" eaLnBrk="1" latinLnBrk="0" hangingPunct="1">
        <a:lnSpc>
          <a:spcPts val="47427"/>
        </a:lnSpc>
        <a:spcBef>
          <a:spcPct val="0"/>
        </a:spcBef>
        <a:buNone/>
        <a:defRPr sz="14899" kern="1200">
          <a:solidFill>
            <a:schemeClr val="bg1"/>
          </a:solidFill>
          <a:effectLst>
            <a:outerShdw blurRad="63500" dist="38100" dir="5400000" algn="t" rotWithShape="0">
              <a:prstClr val="black">
                <a:alpha val="25000"/>
              </a:prstClr>
            </a:outerShdw>
          </a:effectLst>
          <a:latin typeface="+mn-lt"/>
          <a:ea typeface="+mj-ea"/>
          <a:cs typeface="+mj-cs"/>
        </a:defRPr>
      </a:lvl1pPr>
    </p:titleStyle>
    <p:bodyStyle>
      <a:lvl1pPr marL="2803926" indent="-2803926" algn="l" defTabSz="7477133" rtl="0" eaLnBrk="1" latinLnBrk="0" hangingPunct="1">
        <a:spcBef>
          <a:spcPct val="20000"/>
        </a:spcBef>
        <a:buFont typeface="Arial" pitchFamily="34" charset="0"/>
        <a:buChar char="•"/>
        <a:defRPr sz="19599" kern="1200">
          <a:solidFill>
            <a:schemeClr val="tx1">
              <a:lumMod val="50000"/>
              <a:lumOff val="50000"/>
            </a:schemeClr>
          </a:solidFill>
          <a:latin typeface="+mj-lt"/>
          <a:ea typeface="+mn-ea"/>
          <a:cs typeface="+mn-cs"/>
        </a:defRPr>
      </a:lvl1pPr>
      <a:lvl2pPr marL="6075170" indent="-2336603" algn="l" defTabSz="7477133" rtl="0" eaLnBrk="1" latinLnBrk="0" hangingPunct="1">
        <a:spcBef>
          <a:spcPct val="20000"/>
        </a:spcBef>
        <a:buFont typeface="Courier New" pitchFamily="49" charset="0"/>
        <a:buChar char="o"/>
        <a:defRPr sz="13099" kern="1200">
          <a:solidFill>
            <a:schemeClr val="tx1">
              <a:lumMod val="50000"/>
              <a:lumOff val="50000"/>
            </a:schemeClr>
          </a:solidFill>
          <a:latin typeface="+mj-lt"/>
          <a:ea typeface="+mn-ea"/>
          <a:cs typeface="+mn-cs"/>
        </a:defRPr>
      </a:lvl2pPr>
      <a:lvl3pPr marL="9346416" indent="-1869284" algn="l" defTabSz="7477133" rtl="0" eaLnBrk="1" latinLnBrk="0" hangingPunct="1">
        <a:spcBef>
          <a:spcPct val="20000"/>
        </a:spcBef>
        <a:buFont typeface="Arial" pitchFamily="34" charset="0"/>
        <a:buChar char="•"/>
        <a:defRPr sz="13099" kern="1200">
          <a:solidFill>
            <a:schemeClr val="tx1">
              <a:lumMod val="50000"/>
              <a:lumOff val="50000"/>
            </a:schemeClr>
          </a:solidFill>
          <a:latin typeface="+mj-lt"/>
          <a:ea typeface="+mn-ea"/>
          <a:cs typeface="+mn-cs"/>
        </a:defRPr>
      </a:lvl3pPr>
      <a:lvl4pPr marL="13084982" indent="-1869284" algn="l" defTabSz="7477133" rtl="0" eaLnBrk="1" latinLnBrk="0" hangingPunct="1">
        <a:spcBef>
          <a:spcPct val="20000"/>
        </a:spcBef>
        <a:buFont typeface="Courier New" pitchFamily="49" charset="0"/>
        <a:buChar char="o"/>
        <a:defRPr sz="13099" kern="1200">
          <a:solidFill>
            <a:schemeClr val="tx1">
              <a:lumMod val="50000"/>
              <a:lumOff val="50000"/>
            </a:schemeClr>
          </a:solidFill>
          <a:latin typeface="+mj-lt"/>
          <a:ea typeface="+mn-ea"/>
          <a:cs typeface="+mn-cs"/>
        </a:defRPr>
      </a:lvl4pPr>
      <a:lvl5pPr marL="14954267" indent="0" algn="l" defTabSz="7477133" rtl="0" eaLnBrk="1" latinLnBrk="0" hangingPunct="1">
        <a:spcBef>
          <a:spcPct val="20000"/>
        </a:spcBef>
        <a:buFont typeface="Arial" pitchFamily="34" charset="0"/>
        <a:buNone/>
        <a:defRPr sz="13099" kern="1200">
          <a:solidFill>
            <a:schemeClr val="tx1">
              <a:lumMod val="50000"/>
              <a:lumOff val="50000"/>
            </a:schemeClr>
          </a:solidFill>
          <a:latin typeface="+mj-lt"/>
          <a:ea typeface="+mn-ea"/>
          <a:cs typeface="+mn-cs"/>
        </a:defRPr>
      </a:lvl5pPr>
      <a:lvl6pPr marL="20562116" indent="-1869284" algn="l" defTabSz="7477133" rtl="0" eaLnBrk="1" latinLnBrk="0" hangingPunct="1">
        <a:spcBef>
          <a:spcPct val="20000"/>
        </a:spcBef>
        <a:buFont typeface="Courier New" pitchFamily="49" charset="0"/>
        <a:buChar char="o"/>
        <a:defRPr sz="13099" kern="1200">
          <a:solidFill>
            <a:schemeClr val="tx1">
              <a:lumMod val="50000"/>
              <a:lumOff val="50000"/>
            </a:schemeClr>
          </a:solidFill>
          <a:latin typeface="+mj-lt"/>
          <a:ea typeface="+mn-ea"/>
          <a:cs typeface="+mn-cs"/>
        </a:defRPr>
      </a:lvl6pPr>
      <a:lvl7pPr marL="24300682" indent="-1869284" algn="l" defTabSz="7477133" rtl="0" eaLnBrk="1" latinLnBrk="0" hangingPunct="1">
        <a:spcBef>
          <a:spcPct val="20000"/>
        </a:spcBef>
        <a:buFont typeface="Arial" pitchFamily="34" charset="0"/>
        <a:buChar char="•"/>
        <a:defRPr sz="13099" kern="1200">
          <a:solidFill>
            <a:schemeClr val="tx1">
              <a:lumMod val="50000"/>
              <a:lumOff val="50000"/>
            </a:schemeClr>
          </a:solidFill>
          <a:latin typeface="+mj-lt"/>
          <a:ea typeface="+mn-ea"/>
          <a:cs typeface="+mn-cs"/>
        </a:defRPr>
      </a:lvl7pPr>
      <a:lvl8pPr marL="28039248" indent="-1869284" algn="l" defTabSz="7477133" rtl="0" eaLnBrk="1" latinLnBrk="0" hangingPunct="1">
        <a:spcBef>
          <a:spcPct val="20000"/>
        </a:spcBef>
        <a:buFont typeface="Courier New" pitchFamily="49" charset="0"/>
        <a:buChar char="o"/>
        <a:defRPr sz="13099" kern="1200">
          <a:solidFill>
            <a:schemeClr val="tx1">
              <a:lumMod val="50000"/>
              <a:lumOff val="50000"/>
            </a:schemeClr>
          </a:solidFill>
          <a:latin typeface="+mj-lt"/>
          <a:ea typeface="+mn-ea"/>
          <a:cs typeface="+mn-cs"/>
        </a:defRPr>
      </a:lvl8pPr>
      <a:lvl9pPr marL="31777815" indent="-1869284" algn="l" defTabSz="7477133" rtl="0" eaLnBrk="1" latinLnBrk="0" hangingPunct="1">
        <a:spcBef>
          <a:spcPct val="20000"/>
        </a:spcBef>
        <a:buFont typeface="Arial" pitchFamily="34" charset="0"/>
        <a:buChar char="•"/>
        <a:defRPr sz="13099" kern="1200">
          <a:solidFill>
            <a:schemeClr val="tx1">
              <a:lumMod val="50000"/>
              <a:lumOff val="50000"/>
            </a:schemeClr>
          </a:solidFill>
          <a:latin typeface="+mj-lt"/>
          <a:ea typeface="+mn-ea"/>
          <a:cs typeface="+mn-cs"/>
        </a:defRPr>
      </a:lvl9pPr>
    </p:bodyStyle>
    <p:otherStyle>
      <a:defPPr>
        <a:defRPr lang="en-US"/>
      </a:defPPr>
      <a:lvl1pPr marL="0" algn="l" defTabSz="7477133" rtl="0" eaLnBrk="1" latinLnBrk="0" hangingPunct="1">
        <a:defRPr sz="14799" kern="1200">
          <a:solidFill>
            <a:schemeClr val="tx1"/>
          </a:solidFill>
          <a:latin typeface="+mn-lt"/>
          <a:ea typeface="+mn-ea"/>
          <a:cs typeface="+mn-cs"/>
        </a:defRPr>
      </a:lvl1pPr>
      <a:lvl2pPr marL="3738566" algn="l" defTabSz="7477133" rtl="0" eaLnBrk="1" latinLnBrk="0" hangingPunct="1">
        <a:defRPr sz="14799" kern="1200">
          <a:solidFill>
            <a:schemeClr val="tx1"/>
          </a:solidFill>
          <a:latin typeface="+mn-lt"/>
          <a:ea typeface="+mn-ea"/>
          <a:cs typeface="+mn-cs"/>
        </a:defRPr>
      </a:lvl2pPr>
      <a:lvl3pPr marL="7477133" algn="l" defTabSz="7477133" rtl="0" eaLnBrk="1" latinLnBrk="0" hangingPunct="1">
        <a:defRPr sz="14799" kern="1200">
          <a:solidFill>
            <a:schemeClr val="tx1"/>
          </a:solidFill>
          <a:latin typeface="+mn-lt"/>
          <a:ea typeface="+mn-ea"/>
          <a:cs typeface="+mn-cs"/>
        </a:defRPr>
      </a:lvl3pPr>
      <a:lvl4pPr marL="11215698" algn="l" defTabSz="7477133" rtl="0" eaLnBrk="1" latinLnBrk="0" hangingPunct="1">
        <a:defRPr sz="14799" kern="1200">
          <a:solidFill>
            <a:schemeClr val="tx1"/>
          </a:solidFill>
          <a:latin typeface="+mn-lt"/>
          <a:ea typeface="+mn-ea"/>
          <a:cs typeface="+mn-cs"/>
        </a:defRPr>
      </a:lvl4pPr>
      <a:lvl5pPr marL="14954265" algn="l" defTabSz="7477133" rtl="0" eaLnBrk="1" latinLnBrk="0" hangingPunct="1">
        <a:defRPr sz="14799" kern="1200">
          <a:solidFill>
            <a:schemeClr val="tx1"/>
          </a:solidFill>
          <a:latin typeface="+mn-lt"/>
          <a:ea typeface="+mn-ea"/>
          <a:cs typeface="+mn-cs"/>
        </a:defRPr>
      </a:lvl5pPr>
      <a:lvl6pPr marL="18692833" algn="l" defTabSz="7477133" rtl="0" eaLnBrk="1" latinLnBrk="0" hangingPunct="1">
        <a:defRPr sz="14799" kern="1200">
          <a:solidFill>
            <a:schemeClr val="tx1"/>
          </a:solidFill>
          <a:latin typeface="+mn-lt"/>
          <a:ea typeface="+mn-ea"/>
          <a:cs typeface="+mn-cs"/>
        </a:defRPr>
      </a:lvl6pPr>
      <a:lvl7pPr marL="22431399" algn="l" defTabSz="7477133" rtl="0" eaLnBrk="1" latinLnBrk="0" hangingPunct="1">
        <a:defRPr sz="14799" kern="1200">
          <a:solidFill>
            <a:schemeClr val="tx1"/>
          </a:solidFill>
          <a:latin typeface="+mn-lt"/>
          <a:ea typeface="+mn-ea"/>
          <a:cs typeface="+mn-cs"/>
        </a:defRPr>
      </a:lvl7pPr>
      <a:lvl8pPr marL="26169965" algn="l" defTabSz="7477133" rtl="0" eaLnBrk="1" latinLnBrk="0" hangingPunct="1">
        <a:defRPr sz="14799" kern="1200">
          <a:solidFill>
            <a:schemeClr val="tx1"/>
          </a:solidFill>
          <a:latin typeface="+mn-lt"/>
          <a:ea typeface="+mn-ea"/>
          <a:cs typeface="+mn-cs"/>
        </a:defRPr>
      </a:lvl8pPr>
      <a:lvl9pPr marL="29908532" algn="l" defTabSz="7477133" rtl="0" eaLnBrk="1" latinLnBrk="0" hangingPunct="1">
        <a:defRPr sz="14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3/A:1021402012924" TargetMode="External"/><Relationship Id="rId4" Type="http://schemas.openxmlformats.org/officeDocument/2006/relationships/chart" Target="../charts/chart1.xml"/><Relationship Id="rId5" Type="http://schemas.openxmlformats.org/officeDocument/2006/relationships/chart" Target="../charts/chart2.xml"/><Relationship Id="rId6" Type="http://schemas.openxmlformats.org/officeDocument/2006/relationships/chart" Target="../charts/chart3.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1374012" y="4317747"/>
            <a:ext cx="9977241" cy="27264904"/>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42235" tIns="71117" rIns="142235" bIns="71117" rtlCol="0" anchor="ctr"/>
          <a:lstStyle/>
          <a:p>
            <a:pPr algn="ctr"/>
            <a:endParaRPr lang="en-US" sz="14799" dirty="0">
              <a:latin typeface="Arial" panose="020B0604020202020204" pitchFamily="34" charset="0"/>
              <a:ea typeface="Arial" charset="0"/>
              <a:cs typeface="Arial" panose="020B0604020202020204" pitchFamily="34" charset="0"/>
            </a:endParaRPr>
          </a:p>
        </p:txBody>
      </p:sp>
      <p:sp>
        <p:nvSpPr>
          <p:cNvPr id="12" name="TextBox 11"/>
          <p:cNvSpPr txBox="1"/>
          <p:nvPr/>
        </p:nvSpPr>
        <p:spPr>
          <a:xfrm>
            <a:off x="534268" y="5309036"/>
            <a:ext cx="10363200" cy="29197731"/>
          </a:xfrm>
          <a:prstGeom prst="rect">
            <a:avLst/>
          </a:prstGeom>
          <a:noFill/>
        </p:spPr>
        <p:txBody>
          <a:bodyPr wrap="square" lIns="142235" tIns="71117" rIns="142235" bIns="71117" rtlCol="0">
            <a:spAutoFit/>
          </a:bodyPr>
          <a:lstStyle/>
          <a:p>
            <a:pPr marL="285750" lvl="0" indent="-285750" defTabSz="914400" eaLnBrk="0" fontAlgn="base" hangingPunct="0">
              <a:spcBef>
                <a:spcPct val="0"/>
              </a:spcBef>
              <a:spcAft>
                <a:spcPct val="0"/>
              </a:spcAft>
              <a:buFont typeface="Arial" charset="0"/>
              <a:buChar char="•"/>
            </a:pPr>
            <a:r>
              <a:rPr lang="en-US" sz="3200" dirty="0" smtClean="0">
                <a:latin typeface="Calibri" charset="0"/>
                <a:ea typeface="Calibri" charset="0"/>
                <a:cs typeface="Calibri" charset="0"/>
              </a:rPr>
              <a:t>Children </a:t>
            </a:r>
            <a:r>
              <a:rPr lang="en-US" sz="3200" dirty="0">
                <a:latin typeface="Calibri" charset="0"/>
                <a:ea typeface="Calibri" charset="0"/>
                <a:cs typeface="Calibri" charset="0"/>
              </a:rPr>
              <a:t>with s</a:t>
            </a:r>
            <a:r>
              <a:rPr lang="en-US" sz="3200" dirty="0" smtClean="0">
                <a:latin typeface="Calibri" charset="0"/>
                <a:ea typeface="Calibri" charset="0"/>
                <a:cs typeface="Calibri" charset="0"/>
              </a:rPr>
              <a:t>ocial-emotional difficulties </a:t>
            </a:r>
            <a:r>
              <a:rPr lang="en-US" sz="3200" dirty="0">
                <a:latin typeface="Calibri" charset="0"/>
                <a:ea typeface="Calibri" charset="0"/>
                <a:cs typeface="Calibri" charset="0"/>
              </a:rPr>
              <a:t>(SED) are at an increased risk for academic underachievement, delinquency, strained peer relationships, and behavioral problems </a:t>
            </a:r>
            <a:endParaRPr lang="en-US" sz="3200" dirty="0" smtClean="0">
              <a:latin typeface="Calibri" charset="0"/>
              <a:ea typeface="Calibri" charset="0"/>
              <a:cs typeface="Calibri" charset="0"/>
            </a:endParaRPr>
          </a:p>
          <a:p>
            <a:pPr marL="285750" lvl="0" indent="-285750" defTabSz="914400" eaLnBrk="0" fontAlgn="base" hangingPunct="0">
              <a:spcBef>
                <a:spcPct val="0"/>
              </a:spcBef>
              <a:spcAft>
                <a:spcPct val="0"/>
              </a:spcAft>
              <a:buFont typeface="Arial" charset="0"/>
              <a:buChar char="•"/>
            </a:pPr>
            <a:endParaRPr lang="en-US" sz="3200" dirty="0">
              <a:latin typeface="Calibri" charset="0"/>
              <a:ea typeface="Calibri" charset="0"/>
              <a:cs typeface="Calibri" charset="0"/>
            </a:endParaRPr>
          </a:p>
          <a:p>
            <a:pPr marL="285750" lvl="0" indent="-285750" defTabSz="914400" eaLnBrk="0" fontAlgn="base" hangingPunct="0">
              <a:spcBef>
                <a:spcPct val="0"/>
              </a:spcBef>
              <a:spcAft>
                <a:spcPct val="0"/>
              </a:spcAft>
              <a:buFont typeface="Arial" charset="0"/>
              <a:buChar char="•"/>
            </a:pPr>
            <a:r>
              <a:rPr lang="en-US" sz="3200" dirty="0" smtClean="0">
                <a:latin typeface="Calibri" charset="0"/>
                <a:ea typeface="Calibri" charset="0"/>
                <a:cs typeface="Calibri" charset="0"/>
              </a:rPr>
              <a:t>The American Academy of Pediatrics (AAP) recommends that pediatricians screen for social-emotional problems in all children. </a:t>
            </a:r>
          </a:p>
          <a:p>
            <a:pPr marL="285750" lvl="0" indent="-285750" defTabSz="914400" eaLnBrk="0" fontAlgn="base" hangingPunct="0">
              <a:spcBef>
                <a:spcPct val="0"/>
              </a:spcBef>
              <a:spcAft>
                <a:spcPct val="0"/>
              </a:spcAft>
              <a:buFont typeface="Arial" charset="0"/>
              <a:buChar char="•"/>
            </a:pPr>
            <a:endParaRPr lang="en-US" altLang="en-US" sz="3200" dirty="0">
              <a:latin typeface="Calibri" charset="0"/>
              <a:ea typeface="Calibri" charset="0"/>
              <a:cs typeface="Calibri" charset="0"/>
            </a:endParaRPr>
          </a:p>
          <a:p>
            <a:pPr marL="285750" lvl="0" indent="-285750" defTabSz="914400" eaLnBrk="0" fontAlgn="base" hangingPunct="0">
              <a:spcBef>
                <a:spcPct val="0"/>
              </a:spcBef>
              <a:spcAft>
                <a:spcPct val="0"/>
              </a:spcAft>
              <a:buFont typeface="Arial" charset="0"/>
              <a:buChar char="•"/>
            </a:pPr>
            <a:r>
              <a:rPr lang="en-US" altLang="en-US" sz="3200" dirty="0" smtClean="0">
                <a:latin typeface="Calibri" charset="0"/>
                <a:ea typeface="Calibri" charset="0"/>
                <a:cs typeface="Calibri" charset="0"/>
              </a:rPr>
              <a:t>The </a:t>
            </a:r>
            <a:r>
              <a:rPr lang="en-US" altLang="en-US" sz="3200" dirty="0">
                <a:latin typeface="Calibri" charset="0"/>
                <a:ea typeface="Calibri" charset="0"/>
                <a:cs typeface="Calibri" charset="0"/>
              </a:rPr>
              <a:t>Ages and Stages Questionnaire – Social Emotional (</a:t>
            </a:r>
            <a:r>
              <a:rPr lang="en-US" altLang="en-US" sz="3200" dirty="0" smtClean="0">
                <a:latin typeface="Calibri" charset="0"/>
                <a:ea typeface="Calibri" charset="0"/>
                <a:cs typeface="Calibri" charset="0"/>
              </a:rPr>
              <a:t>ASQ:SE) </a:t>
            </a:r>
            <a:r>
              <a:rPr lang="en-US" altLang="en-US" sz="3200" dirty="0">
                <a:latin typeface="Calibri" charset="0"/>
                <a:ea typeface="Calibri" charset="0"/>
                <a:cs typeface="Calibri" charset="0"/>
              </a:rPr>
              <a:t>is a level 1 screening tool used to identify social-emotional difficulties in early childhood. </a:t>
            </a:r>
            <a:endParaRPr lang="en-US" altLang="en-US" sz="3200" dirty="0" smtClean="0">
              <a:latin typeface="Calibri" charset="0"/>
              <a:ea typeface="Calibri" charset="0"/>
              <a:cs typeface="Calibri" charset="0"/>
            </a:endParaRPr>
          </a:p>
          <a:p>
            <a:pPr marL="285750" lvl="0" indent="-285750" defTabSz="914400" eaLnBrk="0" fontAlgn="base" hangingPunct="0">
              <a:spcBef>
                <a:spcPct val="0"/>
              </a:spcBef>
              <a:spcAft>
                <a:spcPct val="0"/>
              </a:spcAft>
              <a:buFont typeface="Arial" charset="0"/>
              <a:buChar char="•"/>
            </a:pPr>
            <a:endParaRPr lang="en-US" altLang="en-US" sz="3200" dirty="0" smtClean="0">
              <a:latin typeface="Calibri" charset="0"/>
              <a:ea typeface="Calibri" charset="0"/>
              <a:cs typeface="Calibri" charset="0"/>
            </a:endParaRPr>
          </a:p>
          <a:p>
            <a:pPr lvl="0" defTabSz="914400" eaLnBrk="0" fontAlgn="base" hangingPunct="0">
              <a:spcBef>
                <a:spcPct val="0"/>
              </a:spcBef>
              <a:spcAft>
                <a:spcPct val="0"/>
              </a:spcAft>
            </a:pPr>
            <a:endParaRPr lang="en-US" altLang="en-US" sz="3200" dirty="0">
              <a:latin typeface="Calibri" charset="0"/>
              <a:ea typeface="Calibri" charset="0"/>
              <a:cs typeface="Calibri" charset="0"/>
            </a:endParaRPr>
          </a:p>
          <a:p>
            <a:pPr marL="285750" indent="-285750" defTabSz="914400" eaLnBrk="0" fontAlgn="base" hangingPunct="0">
              <a:spcBef>
                <a:spcPct val="0"/>
              </a:spcBef>
              <a:spcAft>
                <a:spcPct val="0"/>
              </a:spcAft>
              <a:buFont typeface="Arial" charset="0"/>
              <a:buChar char="•"/>
            </a:pPr>
            <a:r>
              <a:rPr lang="en-US" sz="3200" dirty="0">
                <a:latin typeface="Calibri" charset="0"/>
                <a:ea typeface="Calibri" charset="0"/>
                <a:cs typeface="Calibri" charset="0"/>
              </a:rPr>
              <a:t>Data examining the efficacy of screening in children who screen positive on the ASQ:SE screening is limited, and even more so in high risk infants. </a:t>
            </a:r>
          </a:p>
          <a:p>
            <a:pPr lvl="0" defTabSz="914400" eaLnBrk="0" fontAlgn="base" hangingPunct="0">
              <a:spcBef>
                <a:spcPct val="0"/>
              </a:spcBef>
              <a:spcAft>
                <a:spcPct val="0"/>
              </a:spcAft>
            </a:pPr>
            <a:endParaRPr lang="en-US" altLang="en-US" sz="3200" dirty="0">
              <a:latin typeface="Calibri" charset="0"/>
              <a:ea typeface="Calibri" charset="0"/>
              <a:cs typeface="Calibri" charset="0"/>
            </a:endParaRPr>
          </a:p>
          <a:p>
            <a:pPr lvl="0" defTabSz="914400" eaLnBrk="0" fontAlgn="base" hangingPunct="0">
              <a:spcBef>
                <a:spcPct val="0"/>
              </a:spcBef>
              <a:spcAft>
                <a:spcPct val="0"/>
              </a:spcAft>
            </a:pPr>
            <a:endParaRPr lang="en-US" sz="3200" b="1" dirty="0">
              <a:solidFill>
                <a:srgbClr val="C00000"/>
              </a:solidFill>
              <a:latin typeface="Calibri" charset="0"/>
              <a:ea typeface="Calibri" charset="0"/>
              <a:cs typeface="Calibri" charset="0"/>
            </a:endParaRPr>
          </a:p>
          <a:p>
            <a:pPr lvl="0" defTabSz="914400" eaLnBrk="0" fontAlgn="base" hangingPunct="0">
              <a:spcBef>
                <a:spcPct val="0"/>
              </a:spcBef>
              <a:spcAft>
                <a:spcPct val="0"/>
              </a:spcAft>
            </a:pPr>
            <a:endParaRPr lang="en-US" sz="3200" b="1" dirty="0">
              <a:solidFill>
                <a:srgbClr val="C00000"/>
              </a:solidFill>
              <a:latin typeface="Calibri" charset="0"/>
              <a:ea typeface="Calibri" charset="0"/>
              <a:cs typeface="Calibri" charset="0"/>
            </a:endParaRPr>
          </a:p>
          <a:p>
            <a:pPr marL="457200" indent="-457200">
              <a:buFont typeface="Arial" panose="020B0604020202020204" pitchFamily="34" charset="0"/>
              <a:buChar char="•"/>
            </a:pPr>
            <a:r>
              <a:rPr lang="en-US" sz="3200" dirty="0" smtClean="0">
                <a:latin typeface="Calibri" charset="0"/>
                <a:ea typeface="Calibri" charset="0"/>
                <a:cs typeface="Calibri" charset="0"/>
              </a:rPr>
              <a:t>Our primary objective </a:t>
            </a:r>
            <a:r>
              <a:rPr lang="en-US" sz="3200" dirty="0">
                <a:latin typeface="Calibri" charset="0"/>
                <a:ea typeface="Calibri" charset="0"/>
                <a:cs typeface="Calibri" charset="0"/>
              </a:rPr>
              <a:t>was to identify </a:t>
            </a:r>
            <a:r>
              <a:rPr lang="en-US" sz="3200" dirty="0" smtClean="0">
                <a:latin typeface="Calibri" charset="0"/>
                <a:ea typeface="Calibri" charset="0"/>
                <a:cs typeface="Calibri" charset="0"/>
              </a:rPr>
              <a:t>risk factors and outcomes for neonates </a:t>
            </a:r>
            <a:r>
              <a:rPr lang="en-US" sz="3200" dirty="0">
                <a:latin typeface="Calibri" charset="0"/>
                <a:ea typeface="Calibri" charset="0"/>
                <a:cs typeface="Calibri" charset="0"/>
              </a:rPr>
              <a:t>seen in a NICU Graduate Clinic who score at risk for SED on ASQ-SE. </a:t>
            </a:r>
            <a:endParaRPr lang="en-US" sz="3200" dirty="0" smtClean="0">
              <a:latin typeface="Calibri" charset="0"/>
              <a:ea typeface="Calibri" charset="0"/>
              <a:cs typeface="Calibri" charset="0"/>
            </a:endParaRPr>
          </a:p>
          <a:p>
            <a:endParaRPr lang="en-US" sz="3200" dirty="0" smtClean="0">
              <a:latin typeface="Calibri" charset="0"/>
              <a:ea typeface="Calibri" charset="0"/>
              <a:cs typeface="Calibri" charset="0"/>
            </a:endParaRPr>
          </a:p>
          <a:p>
            <a:pPr marL="457200" indent="-457200">
              <a:buFont typeface="Arial" panose="020B0604020202020204" pitchFamily="34" charset="0"/>
              <a:buChar char="•"/>
            </a:pPr>
            <a:r>
              <a:rPr lang="en-US" sz="3200" dirty="0" smtClean="0">
                <a:latin typeface="Calibri" charset="0"/>
                <a:ea typeface="Calibri" charset="0"/>
                <a:cs typeface="Calibri" charset="0"/>
              </a:rPr>
              <a:t>Our secondary aim was to identify  how many children diagnosed with ASD and ADHD in the NICU Graduate clinic had previously failed an ASQ-SE</a:t>
            </a:r>
          </a:p>
          <a:p>
            <a:pPr marL="457200" indent="-457200">
              <a:buFont typeface="Arial" panose="020B0604020202020204" pitchFamily="34" charset="0"/>
              <a:buChar char="•"/>
            </a:pPr>
            <a:endParaRPr lang="en-US" sz="3200" dirty="0" smtClean="0">
              <a:solidFill>
                <a:srgbClr val="00B050"/>
              </a:solidFill>
              <a:latin typeface="Calibri" charset="0"/>
              <a:ea typeface="Calibri" charset="0"/>
              <a:cs typeface="Calibri" charset="0"/>
            </a:endParaRPr>
          </a:p>
          <a:p>
            <a:endParaRPr lang="en-US" sz="3200" dirty="0" smtClean="0">
              <a:latin typeface="Calibri" charset="0"/>
              <a:ea typeface="Calibri" charset="0"/>
              <a:cs typeface="Calibri" charset="0"/>
            </a:endParaRPr>
          </a:p>
          <a:p>
            <a:endParaRPr lang="en-US" sz="3200" dirty="0">
              <a:latin typeface="Calibri" charset="0"/>
              <a:ea typeface="Calibri" charset="0"/>
              <a:cs typeface="Calibri" charset="0"/>
            </a:endParaRPr>
          </a:p>
          <a:p>
            <a:pPr marL="457200" indent="-457200">
              <a:buFont typeface="Arial" panose="020B0604020202020204" pitchFamily="34" charset="0"/>
              <a:buChar char="•"/>
            </a:pPr>
            <a:r>
              <a:rPr lang="en-US" sz="3200" dirty="0" smtClean="0">
                <a:latin typeface="Calibri" charset="0"/>
                <a:ea typeface="Calibri" charset="0"/>
                <a:cs typeface="Calibri" charset="0"/>
              </a:rPr>
              <a:t>This </a:t>
            </a:r>
            <a:r>
              <a:rPr lang="en-US" sz="3200" dirty="0">
                <a:latin typeface="Calibri" charset="0"/>
                <a:ea typeface="Calibri" charset="0"/>
                <a:cs typeface="Calibri" charset="0"/>
              </a:rPr>
              <a:t>study was a retrospective review of 701 children meeting inclusion criteria: infants seen at our hospital’s NICU Graduate Clinic from January 1, 2008 to January 1, 2015.  </a:t>
            </a:r>
            <a:endParaRPr lang="en-US" sz="3200" dirty="0" smtClean="0">
              <a:latin typeface="Calibri" charset="0"/>
              <a:ea typeface="Calibri" charset="0"/>
              <a:cs typeface="Calibri" charset="0"/>
            </a:endParaRPr>
          </a:p>
          <a:p>
            <a:endParaRPr lang="en-US" sz="3200" dirty="0" smtClean="0">
              <a:latin typeface="Calibri" charset="0"/>
              <a:ea typeface="Calibri" charset="0"/>
              <a:cs typeface="Calibri" charset="0"/>
            </a:endParaRPr>
          </a:p>
          <a:p>
            <a:pPr marL="457200" indent="-457200">
              <a:buFont typeface="Arial" panose="020B0604020202020204" pitchFamily="34" charset="0"/>
              <a:buChar char="•"/>
            </a:pPr>
            <a:r>
              <a:rPr lang="en-US" sz="3200" dirty="0" smtClean="0">
                <a:latin typeface="Calibri" charset="0"/>
                <a:ea typeface="Calibri" charset="0"/>
                <a:cs typeface="Calibri" charset="0"/>
              </a:rPr>
              <a:t>Data was obtained from the Perinatal Information Systems (PINS), an established database used to collect and extract medical information for all infants discharged from MUSC Children’s Hospital. </a:t>
            </a:r>
          </a:p>
          <a:p>
            <a:endParaRPr lang="en-US" sz="3200" dirty="0">
              <a:latin typeface="Calibri" charset="0"/>
              <a:ea typeface="Calibri" charset="0"/>
              <a:cs typeface="Calibri" charset="0"/>
            </a:endParaRPr>
          </a:p>
          <a:p>
            <a:pPr marL="457200" indent="-457200">
              <a:buFont typeface="Arial" panose="020B0604020202020204" pitchFamily="34" charset="0"/>
              <a:buChar char="•"/>
            </a:pPr>
            <a:r>
              <a:rPr lang="en-US" sz="3200" dirty="0" smtClean="0">
                <a:latin typeface="Calibri" charset="0"/>
                <a:ea typeface="Calibri" charset="0"/>
                <a:cs typeface="Calibri" charset="0"/>
              </a:rPr>
              <a:t>Patients received the ASQ-SE (1) since the NICU Graduate clinic implemented ASQ:SE2 in October of 2015. </a:t>
            </a:r>
          </a:p>
          <a:p>
            <a:pPr marL="457200" indent="-457200">
              <a:buFont typeface="Arial" panose="020B0604020202020204" pitchFamily="34" charset="0"/>
              <a:buChar char="•"/>
            </a:pPr>
            <a:endParaRPr lang="en-US" sz="3200" dirty="0">
              <a:latin typeface="Calibri" charset="0"/>
              <a:ea typeface="Calibri" charset="0"/>
              <a:cs typeface="Calibri" charset="0"/>
            </a:endParaRPr>
          </a:p>
          <a:p>
            <a:pPr marL="457200" indent="-457200">
              <a:buFont typeface="Arial" panose="020B0604020202020204" pitchFamily="34" charset="0"/>
              <a:buChar char="•"/>
            </a:pPr>
            <a:r>
              <a:rPr lang="en-US" sz="3200" dirty="0" smtClean="0">
                <a:latin typeface="Calibri" charset="0"/>
                <a:ea typeface="Calibri" charset="0"/>
                <a:cs typeface="Calibri" charset="0"/>
              </a:rPr>
              <a:t>Data </a:t>
            </a:r>
            <a:r>
              <a:rPr lang="en-US" sz="3200" dirty="0">
                <a:latin typeface="Calibri" charset="0"/>
                <a:ea typeface="Calibri" charset="0"/>
                <a:cs typeface="Calibri" charset="0"/>
              </a:rPr>
              <a:t>were analyzed using SAS v 9.4 </a:t>
            </a:r>
            <a:endParaRPr lang="en-US" sz="3200" dirty="0" smtClean="0">
              <a:latin typeface="Calibri" charset="0"/>
              <a:ea typeface="Calibri" charset="0"/>
              <a:cs typeface="Calibri" charset="0"/>
            </a:endParaRPr>
          </a:p>
          <a:p>
            <a:pPr marL="457200" indent="-457200">
              <a:buFont typeface="Arial" panose="020B0604020202020204" pitchFamily="34" charset="0"/>
              <a:buChar char="•"/>
            </a:pPr>
            <a:endParaRPr lang="en-US" sz="3200" dirty="0">
              <a:latin typeface="Calibri" charset="0"/>
              <a:ea typeface="Calibri" charset="0"/>
              <a:cs typeface="Calibri" charset="0"/>
            </a:endParaRPr>
          </a:p>
          <a:p>
            <a:pPr marL="457200" indent="-457200">
              <a:buFont typeface="Arial" panose="020B0604020202020204" pitchFamily="34" charset="0"/>
              <a:buChar char="•"/>
            </a:pPr>
            <a:r>
              <a:rPr lang="en-US" sz="3200" dirty="0">
                <a:latin typeface="Calibri" charset="0"/>
                <a:ea typeface="Calibri" charset="0"/>
                <a:cs typeface="Calibri" charset="0"/>
              </a:rPr>
              <a:t>Data were analyzed using chi- square test or Fischer’s exact test. A logistic regression model was used to show associations with the dependent outcome. </a:t>
            </a:r>
            <a:endParaRPr lang="en-US" sz="3200" dirty="0" smtClean="0">
              <a:latin typeface="Calibri" charset="0"/>
              <a:ea typeface="Calibri" charset="0"/>
              <a:cs typeface="Calibri" charset="0"/>
            </a:endParaRPr>
          </a:p>
          <a:p>
            <a:pPr marL="457200" indent="-457200">
              <a:buFont typeface="Arial" panose="020B0604020202020204" pitchFamily="34" charset="0"/>
              <a:buChar char="•"/>
            </a:pPr>
            <a:endParaRPr lang="en-US" sz="3200" dirty="0">
              <a:latin typeface="Calibri" charset="0"/>
              <a:ea typeface="Calibri" charset="0"/>
              <a:cs typeface="Calibri" charset="0"/>
            </a:endParaRPr>
          </a:p>
          <a:p>
            <a:pPr marL="457200" indent="-457200">
              <a:buFont typeface="Arial" panose="020B0604020202020204" pitchFamily="34" charset="0"/>
              <a:buChar char="•"/>
            </a:pPr>
            <a:r>
              <a:rPr lang="en-US" sz="3200" dirty="0" smtClean="0">
                <a:latin typeface="Calibri" charset="0"/>
                <a:ea typeface="Calibri" charset="0"/>
                <a:cs typeface="Calibri" charset="0"/>
              </a:rPr>
              <a:t> Univariable analysis showed no association with the following risk factors: low birth weight, twin gestation/multiples, ethnicity, maternal education, gender congenital heart disease, prolonged mechanical ventilation, low Apgar scores, ROP stage 3 or 4. </a:t>
            </a:r>
          </a:p>
          <a:p>
            <a:pPr marL="457200" indent="-457200">
              <a:buFont typeface="Arial" panose="020B0604020202020204" pitchFamily="34" charset="0"/>
              <a:buChar char="•"/>
            </a:pPr>
            <a:endParaRPr lang="en-US" sz="3200" dirty="0">
              <a:latin typeface="Calibri" charset="0"/>
              <a:ea typeface="Calibri" charset="0"/>
              <a:cs typeface="Calibri" charset="0"/>
            </a:endParaRPr>
          </a:p>
          <a:p>
            <a:pPr marL="457200" indent="-457200">
              <a:buFont typeface="Arial" panose="020B0604020202020204" pitchFamily="34" charset="0"/>
              <a:buChar char="•"/>
            </a:pPr>
            <a:endParaRPr lang="en-US" sz="3200" dirty="0" smtClean="0">
              <a:latin typeface="Calibri" charset="0"/>
              <a:ea typeface="Calibri" charset="0"/>
              <a:cs typeface="Calibri" charset="0"/>
            </a:endParaRPr>
          </a:p>
          <a:p>
            <a:pPr marL="457200" indent="-457200">
              <a:buFont typeface="Arial" panose="020B0604020202020204" pitchFamily="34" charset="0"/>
              <a:buChar char="•"/>
            </a:pPr>
            <a:endParaRPr lang="en-US" sz="3200" dirty="0">
              <a:latin typeface="Calibri" charset="0"/>
              <a:ea typeface="Calibri" charset="0"/>
              <a:cs typeface="Calibri" charset="0"/>
            </a:endParaRPr>
          </a:p>
          <a:p>
            <a:pPr marL="457200" indent="-457200">
              <a:buFont typeface="Arial" panose="020B0604020202020204" pitchFamily="34" charset="0"/>
              <a:buChar char="•"/>
            </a:pPr>
            <a:endParaRPr lang="en-US" sz="3200" dirty="0" smtClean="0">
              <a:latin typeface="Calibri" charset="0"/>
              <a:ea typeface="Calibri" charset="0"/>
              <a:cs typeface="Calibri" charset="0"/>
            </a:endParaRPr>
          </a:p>
        </p:txBody>
      </p:sp>
      <p:sp>
        <p:nvSpPr>
          <p:cNvPr id="16" name="TextBox 15"/>
          <p:cNvSpPr txBox="1"/>
          <p:nvPr/>
        </p:nvSpPr>
        <p:spPr>
          <a:xfrm>
            <a:off x="31531031" y="4897020"/>
            <a:ext cx="11758267" cy="20641542"/>
          </a:xfrm>
          <a:prstGeom prst="rect">
            <a:avLst/>
          </a:prstGeom>
          <a:solidFill>
            <a:schemeClr val="bg1"/>
          </a:solidFill>
        </p:spPr>
        <p:txBody>
          <a:bodyPr wrap="square" lIns="142235" tIns="71117" rIns="142235" bIns="71117" rtlCol="0">
            <a:spAutoFit/>
          </a:bodyPr>
          <a:lstStyle/>
          <a:p>
            <a:pPr marL="571500" indent="-571500">
              <a:buFont typeface="Arial" charset="0"/>
              <a:buChar char="•"/>
            </a:pPr>
            <a:endParaRPr lang="en-US" sz="3600" dirty="0" smtClean="0">
              <a:latin typeface="Calibri" charset="0"/>
              <a:ea typeface="Calibri" charset="0"/>
              <a:cs typeface="Calibri" charset="0"/>
            </a:endParaRPr>
          </a:p>
          <a:p>
            <a:pPr marL="571500" indent="-571500">
              <a:buFont typeface="Arial" charset="0"/>
              <a:buChar char="•"/>
            </a:pPr>
            <a:r>
              <a:rPr lang="en-US" sz="3600" dirty="0" smtClean="0">
                <a:latin typeface="Calibri" charset="0"/>
                <a:ea typeface="Calibri" charset="0"/>
                <a:cs typeface="Calibri" charset="0"/>
              </a:rPr>
              <a:t>Social emotional difficulties (SED) have been well described in very preterm infants and VLBW infants.</a:t>
            </a:r>
          </a:p>
          <a:p>
            <a:pPr marL="571500" indent="-571500">
              <a:buFont typeface="Arial" charset="0"/>
              <a:buChar char="•"/>
            </a:pPr>
            <a:endParaRPr lang="en-US" sz="3600" dirty="0" smtClean="0">
              <a:latin typeface="Calibri" charset="0"/>
              <a:ea typeface="Calibri" charset="0"/>
              <a:cs typeface="Calibri" charset="0"/>
            </a:endParaRPr>
          </a:p>
          <a:p>
            <a:pPr marL="571500" indent="-571500">
              <a:buFont typeface="Arial" charset="0"/>
              <a:buChar char="•"/>
            </a:pPr>
            <a:endParaRPr lang="en-US" sz="3600" dirty="0">
              <a:latin typeface="Calibri" charset="0"/>
              <a:ea typeface="Calibri" charset="0"/>
              <a:cs typeface="Calibri" charset="0"/>
            </a:endParaRPr>
          </a:p>
          <a:p>
            <a:pPr marL="571500" indent="-571500">
              <a:buFont typeface="Arial" charset="0"/>
              <a:buChar char="•"/>
            </a:pPr>
            <a:r>
              <a:rPr lang="en-US" sz="3600" dirty="0" smtClean="0">
                <a:latin typeface="Calibri" charset="0"/>
                <a:ea typeface="Calibri" charset="0"/>
                <a:cs typeface="Calibri" charset="0"/>
              </a:rPr>
              <a:t>In our study, we find that high risk infants failed the ASQ-SE 56% of the time. </a:t>
            </a:r>
          </a:p>
          <a:p>
            <a:pPr marL="571500" indent="-571500">
              <a:buFont typeface="Arial" charset="0"/>
              <a:buChar char="•"/>
            </a:pPr>
            <a:endParaRPr lang="en-US" sz="3600" dirty="0">
              <a:latin typeface="Calibri" charset="0"/>
              <a:ea typeface="Calibri" charset="0"/>
              <a:cs typeface="Calibri" charset="0"/>
            </a:endParaRPr>
          </a:p>
          <a:p>
            <a:pPr marL="571500" indent="-571500">
              <a:buFont typeface="Arial" charset="0"/>
              <a:buChar char="•"/>
            </a:pPr>
            <a:r>
              <a:rPr lang="en-US" sz="3600" dirty="0" smtClean="0">
                <a:latin typeface="Calibri" charset="0"/>
                <a:ea typeface="Calibri" charset="0"/>
                <a:cs typeface="Calibri" charset="0"/>
              </a:rPr>
              <a:t>Specifically, children who are born SGA or neurologically compromised (either with IVH or HIE) are  at an increased risk for SED at an early age. These children have been associated to have an increased risk of academic difficulties later on.  </a:t>
            </a:r>
          </a:p>
          <a:p>
            <a:pPr marL="571500" indent="-571500">
              <a:buFont typeface="Arial" charset="0"/>
              <a:buChar char="•"/>
            </a:pPr>
            <a:endParaRPr lang="en-US" sz="3600" dirty="0">
              <a:latin typeface="Calibri" charset="0"/>
              <a:ea typeface="Calibri" charset="0"/>
              <a:cs typeface="Calibri" charset="0"/>
            </a:endParaRPr>
          </a:p>
          <a:p>
            <a:pPr marL="571500" indent="-571500">
              <a:buFont typeface="Arial" charset="0"/>
              <a:buChar char="•"/>
            </a:pPr>
            <a:r>
              <a:rPr lang="en-US" sz="3600" dirty="0" smtClean="0">
                <a:latin typeface="Calibri" charset="0"/>
                <a:ea typeface="Calibri" charset="0"/>
                <a:cs typeface="Calibri" charset="0"/>
              </a:rPr>
              <a:t>In </a:t>
            </a:r>
            <a:r>
              <a:rPr lang="en-US" sz="3600" dirty="0">
                <a:latin typeface="Calibri" charset="0"/>
                <a:ea typeface="Calibri" charset="0"/>
                <a:cs typeface="Calibri" charset="0"/>
              </a:rPr>
              <a:t>our high risk clinic, adjusted age is used until 2 years of age. Children were more likely to screen positive as they got older on subsequent screens. </a:t>
            </a:r>
            <a:endParaRPr lang="en-US" sz="3600" dirty="0" smtClean="0">
              <a:latin typeface="Calibri" charset="0"/>
              <a:ea typeface="Calibri" charset="0"/>
              <a:cs typeface="Calibri" charset="0"/>
            </a:endParaRPr>
          </a:p>
          <a:p>
            <a:pPr marL="571500" indent="-571500">
              <a:buFont typeface="Arial" charset="0"/>
              <a:buChar char="•"/>
            </a:pPr>
            <a:endParaRPr lang="en-US" sz="3600" dirty="0">
              <a:latin typeface="Calibri" charset="0"/>
              <a:ea typeface="Calibri" charset="0"/>
              <a:cs typeface="Calibri" charset="0"/>
            </a:endParaRPr>
          </a:p>
          <a:p>
            <a:pPr marL="571500" indent="-571500">
              <a:buFont typeface="Arial" charset="0"/>
              <a:buChar char="•"/>
            </a:pPr>
            <a:endParaRPr lang="en-US" sz="3600" dirty="0">
              <a:latin typeface="Calibri" charset="0"/>
              <a:ea typeface="Calibri" charset="0"/>
              <a:cs typeface="Calibri" charset="0"/>
            </a:endParaRPr>
          </a:p>
          <a:p>
            <a:pPr marL="571500" indent="-571500">
              <a:buFont typeface="Arial" charset="0"/>
              <a:buChar char="•"/>
            </a:pPr>
            <a:r>
              <a:rPr lang="en-US" sz="3600" dirty="0">
                <a:latin typeface="Calibri" charset="0"/>
                <a:ea typeface="Calibri" charset="0"/>
                <a:cs typeface="Calibri" charset="0"/>
              </a:rPr>
              <a:t>1 in 36 neonates seen in NICU graduate clinic who scored “at risk” for SED were diagnosed with ASD.</a:t>
            </a:r>
          </a:p>
          <a:p>
            <a:pPr marL="571500" indent="-571500">
              <a:buFont typeface="Arial" charset="0"/>
              <a:buChar char="•"/>
            </a:pPr>
            <a:endParaRPr lang="en-US" sz="3600" dirty="0" smtClean="0">
              <a:latin typeface="Calibri" charset="0"/>
              <a:ea typeface="Calibri" charset="0"/>
              <a:cs typeface="Calibri" charset="0"/>
            </a:endParaRPr>
          </a:p>
          <a:p>
            <a:pPr marL="571500" indent="-571500">
              <a:buFont typeface="Arial" charset="0"/>
              <a:buChar char="•"/>
            </a:pPr>
            <a:endParaRPr lang="en-US" sz="3600" dirty="0" smtClean="0">
              <a:latin typeface="Calibri" charset="0"/>
              <a:ea typeface="Calibri" charset="0"/>
              <a:cs typeface="Calibri" charset="0"/>
            </a:endParaRPr>
          </a:p>
          <a:p>
            <a:pPr marL="571500" indent="-571500">
              <a:buFont typeface="Arial" charset="0"/>
              <a:buChar char="•"/>
            </a:pPr>
            <a:r>
              <a:rPr lang="en-US" sz="3600" dirty="0" smtClean="0">
                <a:latin typeface="Calibri" charset="0"/>
                <a:ea typeface="Calibri" charset="0"/>
                <a:cs typeface="Calibri" charset="0"/>
              </a:rPr>
              <a:t>Out </a:t>
            </a:r>
            <a:r>
              <a:rPr lang="en-US" sz="3600" dirty="0">
                <a:latin typeface="Calibri" charset="0"/>
                <a:ea typeface="Calibri" charset="0"/>
                <a:cs typeface="Calibri" charset="0"/>
              </a:rPr>
              <a:t>of 11 children with </a:t>
            </a:r>
            <a:r>
              <a:rPr lang="en-US" sz="3600" dirty="0" smtClean="0">
                <a:latin typeface="Calibri" charset="0"/>
                <a:ea typeface="Calibri" charset="0"/>
                <a:cs typeface="Calibri" charset="0"/>
              </a:rPr>
              <a:t>autism, all failed the ASQ-SE at one visit or more. More research is needed to determine if the ASQ-SE can identify children with ASD. </a:t>
            </a:r>
          </a:p>
          <a:p>
            <a:pPr marL="571500" indent="-571500">
              <a:buFont typeface="Arial" charset="0"/>
              <a:buChar char="•"/>
            </a:pPr>
            <a:endParaRPr lang="en-US" sz="3600" dirty="0">
              <a:latin typeface="Calibri" charset="0"/>
              <a:ea typeface="Calibri" charset="0"/>
              <a:cs typeface="Calibri" charset="0"/>
            </a:endParaRPr>
          </a:p>
          <a:p>
            <a:pPr marL="571500" indent="-571500">
              <a:buFont typeface="Arial" charset="0"/>
              <a:buChar char="•"/>
            </a:pPr>
            <a:r>
              <a:rPr lang="en-US" sz="3600" dirty="0" smtClean="0">
                <a:latin typeface="Calibri" charset="0"/>
                <a:ea typeface="Calibri" charset="0"/>
                <a:cs typeface="Calibri" charset="0"/>
              </a:rPr>
              <a:t>Per ASQ-SE’s data of 133 children  with ASD receiving an ASQ-SE between 18-60 months, 83.5% scored “ at risk” on ASQ-SE. </a:t>
            </a:r>
          </a:p>
          <a:p>
            <a:pPr marL="571500" indent="-571500">
              <a:buFont typeface="Arial" charset="0"/>
              <a:buChar char="•"/>
            </a:pPr>
            <a:endParaRPr lang="en-US" sz="3600" dirty="0">
              <a:latin typeface="Calibri" charset="0"/>
              <a:ea typeface="Calibri" charset="0"/>
              <a:cs typeface="Calibri" charset="0"/>
            </a:endParaRPr>
          </a:p>
          <a:p>
            <a:pPr marL="571500" indent="-571500">
              <a:buFont typeface="Arial" charset="0"/>
              <a:buChar char="•"/>
            </a:pPr>
            <a:r>
              <a:rPr lang="en-US" sz="3600" dirty="0" smtClean="0">
                <a:latin typeface="Calibri" charset="0"/>
                <a:ea typeface="Calibri" charset="0"/>
                <a:cs typeface="Calibri" charset="0"/>
              </a:rPr>
              <a:t>Risk of ASD increased 9 times if a child failed ASQ-SE two or more times. Pediatricians should consider evaluating further for these neurobehavioral conditions if a child scores “at risk” ASQ-SE, in particular, if failed more than once. </a:t>
            </a:r>
          </a:p>
          <a:p>
            <a:pPr marL="571500" indent="-571500">
              <a:buFont typeface="Arial" charset="0"/>
              <a:buChar char="•"/>
            </a:pPr>
            <a:endParaRPr lang="en-US" sz="3600" dirty="0">
              <a:latin typeface="Calibri" charset="0"/>
              <a:ea typeface="Calibri" charset="0"/>
              <a:cs typeface="Calibri" charset="0"/>
            </a:endParaRPr>
          </a:p>
        </p:txBody>
      </p:sp>
      <p:sp>
        <p:nvSpPr>
          <p:cNvPr id="21" name="TextBox 20"/>
          <p:cNvSpPr txBox="1"/>
          <p:nvPr/>
        </p:nvSpPr>
        <p:spPr>
          <a:xfrm>
            <a:off x="31783098" y="22026279"/>
            <a:ext cx="11379200" cy="574510"/>
          </a:xfrm>
          <a:prstGeom prst="rect">
            <a:avLst/>
          </a:prstGeom>
          <a:noFill/>
        </p:spPr>
        <p:txBody>
          <a:bodyPr wrap="square" lIns="142235" tIns="71117" rIns="142235" bIns="71117" rtlCol="0">
            <a:spAutoFit/>
          </a:bodyPr>
          <a:lstStyle/>
          <a:p>
            <a:pPr marL="271618" indent="-271618">
              <a:tabLst>
                <a:tab pos="711147" algn="l"/>
              </a:tabLst>
            </a:pPr>
            <a:endParaRPr lang="en-US" sz="2800" dirty="0">
              <a:latin typeface="Arial" panose="020B0604020202020204" pitchFamily="34" charset="0"/>
              <a:ea typeface="Arial" charset="0"/>
              <a:cs typeface="Arial" panose="020B0604020202020204" pitchFamily="34" charset="0"/>
            </a:endParaRPr>
          </a:p>
        </p:txBody>
      </p:sp>
      <p:sp>
        <p:nvSpPr>
          <p:cNvPr id="23" name="TextBox 22"/>
          <p:cNvSpPr txBox="1"/>
          <p:nvPr/>
        </p:nvSpPr>
        <p:spPr>
          <a:xfrm>
            <a:off x="32058354" y="25901613"/>
            <a:ext cx="11200464" cy="5683601"/>
          </a:xfrm>
          <a:prstGeom prst="rect">
            <a:avLst/>
          </a:prstGeom>
        </p:spPr>
        <p:style>
          <a:lnRef idx="2">
            <a:schemeClr val="accent1"/>
          </a:lnRef>
          <a:fillRef idx="1">
            <a:schemeClr val="lt1"/>
          </a:fillRef>
          <a:effectRef idx="0">
            <a:schemeClr val="accent1"/>
          </a:effectRef>
          <a:fontRef idx="minor">
            <a:schemeClr val="dk1"/>
          </a:fontRef>
        </p:style>
        <p:txBody>
          <a:bodyPr wrap="square" lIns="142235" tIns="71117" rIns="142235" bIns="71117" rtlCol="0">
            <a:spAutoFit/>
          </a:bodyPr>
          <a:lstStyle/>
          <a:p>
            <a:pPr marL="271618" indent="-271618" algn="just">
              <a:buClr>
                <a:srgbClr val="C00000"/>
              </a:buClr>
              <a:buFont typeface="Arial" pitchFamily="34" charset="0"/>
              <a:buChar char="•"/>
              <a:tabLst>
                <a:tab pos="711147" algn="l"/>
              </a:tabLst>
            </a:pPr>
            <a:r>
              <a:rPr lang="en-US" sz="2400" dirty="0">
                <a:latin typeface="Calibri" charset="0"/>
                <a:ea typeface="Calibri" charset="0"/>
                <a:cs typeface="Calibri" charset="0"/>
              </a:rPr>
              <a:t>Hardy S, Haisley L, Manning C, Fein D. Can Screening With the Ages and Stages Questionnaire Detect Autism? </a:t>
            </a:r>
            <a:r>
              <a:rPr lang="en-US" sz="2400" i="1" dirty="0">
                <a:latin typeface="Calibri" charset="0"/>
                <a:ea typeface="Calibri" charset="0"/>
                <a:cs typeface="Calibri" charset="0"/>
              </a:rPr>
              <a:t>Journal of </a:t>
            </a:r>
            <a:r>
              <a:rPr lang="en-US" sz="2400" i="1" dirty="0" err="1" smtClean="0">
                <a:latin typeface="Calibri" charset="0"/>
                <a:ea typeface="Calibri" charset="0"/>
                <a:cs typeface="Calibri" charset="0"/>
              </a:rPr>
              <a:t>developmentalandbehavioralpediatrics</a:t>
            </a:r>
            <a:r>
              <a:rPr lang="en-US" sz="2400" i="1" dirty="0">
                <a:latin typeface="Calibri" charset="0"/>
                <a:ea typeface="Calibri" charset="0"/>
                <a:cs typeface="Calibri" charset="0"/>
              </a:rPr>
              <a:t> : JDBP</a:t>
            </a:r>
            <a:r>
              <a:rPr lang="en-US" sz="2400" dirty="0">
                <a:latin typeface="Calibri" charset="0"/>
                <a:ea typeface="Calibri" charset="0"/>
                <a:cs typeface="Calibri" charset="0"/>
              </a:rPr>
              <a:t> 2015; 36(7): 536-543. </a:t>
            </a:r>
            <a:r>
              <a:rPr lang="en-US" sz="2400" dirty="0" smtClean="0">
                <a:latin typeface="Calibri" charset="0"/>
                <a:ea typeface="Calibri" charset="0"/>
                <a:cs typeface="Calibri" charset="0"/>
              </a:rPr>
              <a:t>doi:10.1097/DBP.0000000000000201</a:t>
            </a:r>
          </a:p>
          <a:p>
            <a:pPr marL="271618" indent="-271618" algn="just">
              <a:buClr>
                <a:srgbClr val="C00000"/>
              </a:buClr>
              <a:buFont typeface="Arial" pitchFamily="34" charset="0"/>
              <a:buChar char="•"/>
              <a:tabLst>
                <a:tab pos="711147" algn="l"/>
              </a:tabLst>
            </a:pPr>
            <a:endParaRPr lang="en-US" sz="2400" dirty="0" smtClean="0">
              <a:latin typeface="Calibri" charset="0"/>
              <a:ea typeface="Calibri" charset="0"/>
              <a:cs typeface="Calibri" charset="0"/>
            </a:endParaRPr>
          </a:p>
          <a:p>
            <a:pPr marL="271618" indent="-271618" algn="just">
              <a:buClr>
                <a:srgbClr val="C00000"/>
              </a:buClr>
              <a:buFont typeface="Arial" pitchFamily="34" charset="0"/>
              <a:buChar char="•"/>
              <a:tabLst>
                <a:tab pos="711147" algn="l"/>
              </a:tabLst>
            </a:pPr>
            <a:r>
              <a:rPr lang="en-US" sz="2400" dirty="0"/>
              <a:t>Saylor, C.F., Boyce, G.C. &amp; Price, C. Child Psychiatry Hum Dev (2003) 33: 175. </a:t>
            </a:r>
            <a:r>
              <a:rPr lang="en-US" sz="2400" dirty="0">
                <a:hlinkClick r:id="rId3"/>
              </a:rPr>
              <a:t>https://</a:t>
            </a:r>
            <a:r>
              <a:rPr lang="en-US" sz="2400" dirty="0" smtClean="0">
                <a:hlinkClick r:id="rId3"/>
              </a:rPr>
              <a:t>doi.org/10.1023/A:1021402012924</a:t>
            </a:r>
            <a:endParaRPr lang="en-US" sz="2400" dirty="0" smtClean="0"/>
          </a:p>
          <a:p>
            <a:pPr marL="271618" indent="-271618" algn="just">
              <a:buClr>
                <a:srgbClr val="C00000"/>
              </a:buClr>
              <a:buFont typeface="Arial" pitchFamily="34" charset="0"/>
              <a:buChar char="•"/>
              <a:tabLst>
                <a:tab pos="711147" algn="l"/>
              </a:tabLst>
            </a:pPr>
            <a:endParaRPr lang="en-US" sz="2400" dirty="0" smtClean="0"/>
          </a:p>
          <a:p>
            <a:pPr marL="342900" indent="-342900" algn="just" fontAlgn="base">
              <a:buFont typeface="Arial" charset="0"/>
              <a:buChar char="•"/>
            </a:pPr>
            <a:r>
              <a:rPr lang="en-US" sz="2400" dirty="0"/>
              <a:t>Social-Emotional Screening for Infants and Toddlers in Primary </a:t>
            </a:r>
            <a:r>
              <a:rPr lang="en-US" sz="2400" dirty="0" smtClean="0"/>
              <a:t>Care. Rahil D</a:t>
            </a:r>
            <a:r>
              <a:rPr lang="en-US" sz="2400" dirty="0"/>
              <a:t>. Briggs, Erin M. Stettler, Ellen Johnson Silver, Rebecca D. A. Schrag, Meghna Nayak, Susan Chinitz, Andrew D. </a:t>
            </a:r>
            <a:r>
              <a:rPr lang="en-US" sz="2400" dirty="0" smtClean="0"/>
              <a:t>Racine Pediatrics</a:t>
            </a:r>
            <a:r>
              <a:rPr lang="en-US" sz="2400" dirty="0"/>
              <a:t> Feb 2012, 129 (2) e377-e384; </a:t>
            </a:r>
            <a:r>
              <a:rPr lang="en-US" sz="2400" b="1" dirty="0"/>
              <a:t>DOI:</a:t>
            </a:r>
            <a:r>
              <a:rPr lang="en-US" sz="2400" dirty="0"/>
              <a:t> </a:t>
            </a:r>
            <a:r>
              <a:rPr lang="en-US" sz="2400" dirty="0" smtClean="0"/>
              <a:t>10.1542/peds.2010-2211</a:t>
            </a:r>
          </a:p>
          <a:p>
            <a:pPr algn="just" fontAlgn="base"/>
            <a:endParaRPr lang="en-US" sz="2400" dirty="0" smtClean="0"/>
          </a:p>
          <a:p>
            <a:pPr marL="342900" indent="-342900" algn="just" fontAlgn="base">
              <a:buFont typeface="Arial" charset="0"/>
              <a:buChar char="•"/>
            </a:pPr>
            <a:r>
              <a:rPr lang="en-US" sz="2400" dirty="0"/>
              <a:t>http://agesandstages.com/products-services/asq3/</a:t>
            </a:r>
          </a:p>
          <a:p>
            <a:pPr marL="271618" indent="-271618" algn="just">
              <a:buClr>
                <a:srgbClr val="C00000"/>
              </a:buClr>
              <a:buFont typeface="Arial" pitchFamily="34" charset="0"/>
              <a:buChar char="•"/>
              <a:tabLst>
                <a:tab pos="711147" algn="l"/>
              </a:tabLst>
            </a:pPr>
            <a:endParaRPr lang="en-US" sz="2400" dirty="0" smtClean="0"/>
          </a:p>
          <a:p>
            <a:pPr marL="271618" indent="-271618" algn="just">
              <a:buClr>
                <a:srgbClr val="C00000"/>
              </a:buClr>
              <a:buFont typeface="Arial" pitchFamily="34" charset="0"/>
              <a:buChar char="•"/>
              <a:tabLst>
                <a:tab pos="711147" algn="l"/>
              </a:tabLst>
            </a:pPr>
            <a:endParaRPr lang="en-US" sz="2400" dirty="0">
              <a:latin typeface="Arial" panose="020B0604020202020204" pitchFamily="34" charset="0"/>
              <a:ea typeface="Arial" charset="0"/>
              <a:cs typeface="Arial" panose="020B0604020202020204" pitchFamily="34" charset="0"/>
            </a:endParaRPr>
          </a:p>
        </p:txBody>
      </p:sp>
      <p:sp>
        <p:nvSpPr>
          <p:cNvPr id="32" name="TextBox 31"/>
          <p:cNvSpPr txBox="1"/>
          <p:nvPr/>
        </p:nvSpPr>
        <p:spPr>
          <a:xfrm>
            <a:off x="12193177" y="6064823"/>
            <a:ext cx="8494070" cy="346761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wrap="square" lIns="142235" tIns="71117" rIns="142235" bIns="71117" rtlCol="0">
            <a:spAutoFit/>
          </a:bodyPr>
          <a:lstStyle/>
          <a:p>
            <a:pPr marL="457200" indent="-457200" algn="just">
              <a:buFont typeface="Arial" charset="0"/>
              <a:buChar char="•"/>
            </a:pPr>
            <a:r>
              <a:rPr lang="en-US" sz="3600" b="1" dirty="0" smtClean="0">
                <a:solidFill>
                  <a:schemeClr val="tx1"/>
                </a:solidFill>
                <a:latin typeface="Calibri" charset="0"/>
                <a:ea typeface="Calibri" charset="0"/>
                <a:cs typeface="Calibri" charset="0"/>
              </a:rPr>
              <a:t>701 </a:t>
            </a:r>
            <a:r>
              <a:rPr lang="en-US" sz="3600" b="1" dirty="0">
                <a:solidFill>
                  <a:schemeClr val="tx1"/>
                </a:solidFill>
                <a:latin typeface="Calibri" charset="0"/>
                <a:ea typeface="Calibri" charset="0"/>
                <a:cs typeface="Calibri" charset="0"/>
              </a:rPr>
              <a:t>high risk infants were seen between the ages of 0-5 with a total of 1780 patient </a:t>
            </a:r>
            <a:r>
              <a:rPr lang="en-US" sz="3600" b="1" dirty="0" smtClean="0">
                <a:solidFill>
                  <a:schemeClr val="tx1"/>
                </a:solidFill>
                <a:latin typeface="Calibri" charset="0"/>
                <a:ea typeface="Calibri" charset="0"/>
                <a:cs typeface="Calibri" charset="0"/>
              </a:rPr>
              <a:t>encounters</a:t>
            </a:r>
          </a:p>
          <a:p>
            <a:pPr marL="457200" indent="-457200" algn="just">
              <a:buFont typeface="Arial" charset="0"/>
              <a:buChar char="•"/>
            </a:pPr>
            <a:endParaRPr lang="en-US" sz="3600" b="1" dirty="0" smtClean="0">
              <a:solidFill>
                <a:schemeClr val="tx1"/>
              </a:solidFill>
              <a:latin typeface="Calibri" charset="0"/>
              <a:ea typeface="Calibri" charset="0"/>
              <a:cs typeface="Calibri" charset="0"/>
            </a:endParaRPr>
          </a:p>
          <a:p>
            <a:pPr marL="457200" indent="-457200" algn="just">
              <a:buFont typeface="Arial" charset="0"/>
              <a:buChar char="•"/>
            </a:pPr>
            <a:r>
              <a:rPr lang="en-US" sz="3600" b="1" dirty="0" smtClean="0">
                <a:solidFill>
                  <a:schemeClr val="tx1"/>
                </a:solidFill>
                <a:latin typeface="Calibri" charset="0"/>
                <a:ea typeface="Calibri" charset="0"/>
                <a:cs typeface="Calibri" charset="0"/>
              </a:rPr>
              <a:t> </a:t>
            </a:r>
            <a:r>
              <a:rPr lang="en-US" sz="3600" b="1" dirty="0">
                <a:solidFill>
                  <a:schemeClr val="tx1"/>
                </a:solidFill>
                <a:latin typeface="Calibri" charset="0"/>
                <a:ea typeface="Calibri" charset="0"/>
                <a:cs typeface="Calibri" charset="0"/>
              </a:rPr>
              <a:t>56</a:t>
            </a:r>
            <a:r>
              <a:rPr lang="en-US" sz="3600" b="1" dirty="0" smtClean="0">
                <a:solidFill>
                  <a:schemeClr val="tx1"/>
                </a:solidFill>
                <a:latin typeface="Calibri" charset="0"/>
                <a:ea typeface="Calibri" charset="0"/>
                <a:cs typeface="Calibri" charset="0"/>
              </a:rPr>
              <a:t>% (392) scored </a:t>
            </a:r>
            <a:r>
              <a:rPr lang="en-US" sz="3600" b="1" dirty="0">
                <a:solidFill>
                  <a:schemeClr val="tx1"/>
                </a:solidFill>
                <a:latin typeface="Calibri" charset="0"/>
                <a:ea typeface="Calibri" charset="0"/>
                <a:cs typeface="Calibri" charset="0"/>
              </a:rPr>
              <a:t>at risk on ASQ-SE at one visit or more</a:t>
            </a:r>
            <a:r>
              <a:rPr lang="en-US" sz="3600" b="1" dirty="0" smtClean="0">
                <a:solidFill>
                  <a:schemeClr val="tx1"/>
                </a:solidFill>
                <a:latin typeface="Calibri" charset="0"/>
                <a:ea typeface="Calibri" charset="0"/>
                <a:cs typeface="Calibri" charset="0"/>
              </a:rPr>
              <a:t>.</a:t>
            </a:r>
          </a:p>
        </p:txBody>
      </p:sp>
      <p:sp>
        <p:nvSpPr>
          <p:cNvPr id="17" name="TextBox 16"/>
          <p:cNvSpPr txBox="1"/>
          <p:nvPr/>
        </p:nvSpPr>
        <p:spPr>
          <a:xfrm>
            <a:off x="500114" y="4317747"/>
            <a:ext cx="10363200" cy="820731"/>
          </a:xfrm>
          <a:prstGeom prst="rect">
            <a:avLst/>
          </a:prstGeom>
          <a:solidFill>
            <a:schemeClr val="tx2"/>
          </a:solidFill>
        </p:spPr>
        <p:txBody>
          <a:bodyPr wrap="square" lIns="142235" tIns="71117" rIns="142235" bIns="71117" rtlCol="0">
            <a:spAutoFit/>
          </a:bodyPr>
          <a:lstStyle/>
          <a:p>
            <a:pPr algn="ctr"/>
            <a:r>
              <a:rPr lang="en-US" sz="4400" b="1" cap="small" dirty="0" smtClean="0">
                <a:solidFill>
                  <a:srgbClr val="FFFFFF"/>
                </a:solidFill>
                <a:latin typeface="Arial" panose="020B0604020202020204" pitchFamily="34" charset="0"/>
                <a:ea typeface="Arial" charset="0"/>
                <a:cs typeface="Arial" panose="020B0604020202020204" pitchFamily="34" charset="0"/>
              </a:rPr>
              <a:t>Background</a:t>
            </a:r>
            <a:endParaRPr lang="en-US" sz="4400" b="1" cap="small" dirty="0">
              <a:solidFill>
                <a:srgbClr val="FFFFFF"/>
              </a:solidFill>
              <a:latin typeface="Arial" panose="020B0604020202020204" pitchFamily="34" charset="0"/>
              <a:ea typeface="Arial" charset="0"/>
              <a:cs typeface="Arial" panose="020B0604020202020204" pitchFamily="34" charset="0"/>
            </a:endParaRPr>
          </a:p>
        </p:txBody>
      </p:sp>
      <p:sp>
        <p:nvSpPr>
          <p:cNvPr id="20" name="TextBox 19"/>
          <p:cNvSpPr txBox="1"/>
          <p:nvPr/>
        </p:nvSpPr>
        <p:spPr>
          <a:xfrm>
            <a:off x="31808498" y="4330886"/>
            <a:ext cx="11480800" cy="820731"/>
          </a:xfrm>
          <a:prstGeom prst="rect">
            <a:avLst/>
          </a:prstGeom>
          <a:solidFill>
            <a:schemeClr val="tx2"/>
          </a:solidFill>
          <a:ln w="38100">
            <a:noFill/>
          </a:ln>
        </p:spPr>
        <p:txBody>
          <a:bodyPr wrap="square" lIns="142235" tIns="71117" rIns="142235" bIns="71117" rtlCol="0">
            <a:spAutoFit/>
          </a:bodyPr>
          <a:lstStyle/>
          <a:p>
            <a:pPr algn="ctr"/>
            <a:r>
              <a:rPr lang="en-US" sz="4400" b="1" cap="small" dirty="0" smtClean="0">
                <a:solidFill>
                  <a:srgbClr val="FFFFFF"/>
                </a:solidFill>
                <a:latin typeface="Arial" panose="020B0604020202020204" pitchFamily="34" charset="0"/>
                <a:ea typeface="Arial" charset="0"/>
                <a:cs typeface="Arial" panose="020B0604020202020204" pitchFamily="34" charset="0"/>
              </a:rPr>
              <a:t>Conclusions </a:t>
            </a:r>
            <a:endParaRPr lang="en-US" sz="4400" b="1" cap="small" dirty="0">
              <a:solidFill>
                <a:srgbClr val="FFFFFF"/>
              </a:solidFill>
              <a:latin typeface="Arial" panose="020B0604020202020204" pitchFamily="34" charset="0"/>
              <a:ea typeface="Arial" charset="0"/>
              <a:cs typeface="Arial" panose="020B0604020202020204" pitchFamily="34" charset="0"/>
            </a:endParaRPr>
          </a:p>
        </p:txBody>
      </p:sp>
      <p:sp>
        <p:nvSpPr>
          <p:cNvPr id="25" name="TextBox 24"/>
          <p:cNvSpPr txBox="1"/>
          <p:nvPr/>
        </p:nvSpPr>
        <p:spPr>
          <a:xfrm>
            <a:off x="32066539" y="24991950"/>
            <a:ext cx="11379200" cy="820731"/>
          </a:xfrm>
          <a:prstGeom prst="rect">
            <a:avLst/>
          </a:prstGeom>
          <a:solidFill>
            <a:schemeClr val="tx2"/>
          </a:solidFill>
          <a:ln w="38100">
            <a:noFill/>
          </a:ln>
        </p:spPr>
        <p:txBody>
          <a:bodyPr wrap="square" lIns="142235" tIns="71117" rIns="142235" bIns="71117" rtlCol="0">
            <a:spAutoFit/>
          </a:bodyPr>
          <a:lstStyle/>
          <a:p>
            <a:pPr algn="ctr"/>
            <a:r>
              <a:rPr lang="en-US" sz="4400" b="1" cap="small" dirty="0" smtClean="0">
                <a:solidFill>
                  <a:srgbClr val="FFFFFF"/>
                </a:solidFill>
                <a:latin typeface="Arial" panose="020B0604020202020204" pitchFamily="34" charset="0"/>
                <a:ea typeface="Arial" charset="0"/>
                <a:cs typeface="Arial" panose="020B0604020202020204" pitchFamily="34" charset="0"/>
              </a:rPr>
              <a:t>REFERENCES  </a:t>
            </a:r>
            <a:endParaRPr lang="en-US" sz="4400" b="1" cap="small" dirty="0">
              <a:solidFill>
                <a:srgbClr val="FFFFFF"/>
              </a:solidFill>
              <a:latin typeface="Arial" panose="020B0604020202020204" pitchFamily="34" charset="0"/>
              <a:ea typeface="Arial" charset="0"/>
              <a:cs typeface="Arial" panose="020B0604020202020204" pitchFamily="34" charset="0"/>
            </a:endParaRPr>
          </a:p>
        </p:txBody>
      </p:sp>
      <p:sp>
        <p:nvSpPr>
          <p:cNvPr id="27" name="TextBox 26"/>
          <p:cNvSpPr txBox="1"/>
          <p:nvPr/>
        </p:nvSpPr>
        <p:spPr>
          <a:xfrm>
            <a:off x="11300363" y="4330886"/>
            <a:ext cx="19710400" cy="820731"/>
          </a:xfrm>
          <a:prstGeom prst="rect">
            <a:avLst/>
          </a:prstGeom>
          <a:solidFill>
            <a:schemeClr val="tx2"/>
          </a:solidFill>
          <a:ln w="38100">
            <a:noFill/>
          </a:ln>
        </p:spPr>
        <p:txBody>
          <a:bodyPr wrap="square" lIns="142235" tIns="71117" rIns="142235" bIns="71117" rtlCol="0">
            <a:spAutoFit/>
          </a:bodyPr>
          <a:lstStyle/>
          <a:p>
            <a:pPr algn="ctr"/>
            <a:r>
              <a:rPr lang="en-US" sz="4400" b="1" cap="small" dirty="0">
                <a:solidFill>
                  <a:srgbClr val="FFFFFF"/>
                </a:solidFill>
                <a:latin typeface="Arial" panose="020B0604020202020204" pitchFamily="34" charset="0"/>
                <a:ea typeface="Arial" charset="0"/>
                <a:cs typeface="Arial" panose="020B0604020202020204" pitchFamily="34" charset="0"/>
              </a:rPr>
              <a:t>Results</a:t>
            </a:r>
          </a:p>
        </p:txBody>
      </p:sp>
      <p:sp>
        <p:nvSpPr>
          <p:cNvPr id="28" name="TextBox 27"/>
          <p:cNvSpPr txBox="1"/>
          <p:nvPr/>
        </p:nvSpPr>
        <p:spPr>
          <a:xfrm>
            <a:off x="5349253" y="338349"/>
            <a:ext cx="32004000" cy="2975167"/>
          </a:xfrm>
          <a:prstGeom prst="rect">
            <a:avLst/>
          </a:prstGeom>
          <a:noFill/>
          <a:ln w="38100">
            <a:noFill/>
          </a:ln>
        </p:spPr>
        <p:txBody>
          <a:bodyPr wrap="square" lIns="1280114" tIns="71117" rIns="142235" bIns="71117" rtlCol="0">
            <a:spAutoFit/>
          </a:bodyPr>
          <a:lstStyle/>
          <a:p>
            <a:pPr algn="ctr"/>
            <a:r>
              <a:rPr lang="en-US" sz="9600" b="1" dirty="0" smtClean="0">
                <a:solidFill>
                  <a:schemeClr val="bg1"/>
                </a:solidFill>
                <a:latin typeface="Corbel" charset="0"/>
                <a:ea typeface="Corbel" charset="0"/>
                <a:cs typeface="Corbel" charset="0"/>
              </a:rPr>
              <a:t>Social-Emotional Outcomes </a:t>
            </a:r>
            <a:r>
              <a:rPr lang="en-US" sz="9600" b="1" dirty="0">
                <a:solidFill>
                  <a:schemeClr val="bg1"/>
                </a:solidFill>
                <a:latin typeface="Corbel" charset="0"/>
                <a:ea typeface="Corbel" charset="0"/>
                <a:cs typeface="Corbel" charset="0"/>
              </a:rPr>
              <a:t>in High-Risk Infants</a:t>
            </a:r>
            <a:endParaRPr lang="en-US" sz="9600" dirty="0">
              <a:solidFill>
                <a:schemeClr val="bg1"/>
              </a:solidFill>
              <a:latin typeface="Corbel" charset="0"/>
              <a:ea typeface="Corbel" charset="0"/>
              <a:cs typeface="Corbel" charset="0"/>
            </a:endParaRPr>
          </a:p>
          <a:p>
            <a:pPr algn="ctr"/>
            <a:r>
              <a:rPr lang="en-US" sz="4400" b="1" dirty="0">
                <a:solidFill>
                  <a:schemeClr val="bg1"/>
                </a:solidFill>
                <a:latin typeface="Corbel" charset="0"/>
                <a:ea typeface="Corbel" charset="0"/>
                <a:cs typeface="Corbel" charset="0"/>
              </a:rPr>
              <a:t>Authors: Mittal S., Poon J</a:t>
            </a:r>
            <a:r>
              <a:rPr lang="en-US" sz="4400" b="1" dirty="0" smtClean="0">
                <a:solidFill>
                  <a:schemeClr val="bg1"/>
                </a:solidFill>
                <a:latin typeface="Corbel" charset="0"/>
                <a:ea typeface="Corbel" charset="0"/>
                <a:cs typeface="Corbel" charset="0"/>
              </a:rPr>
              <a:t>.,Ruddy A,  </a:t>
            </a:r>
            <a:r>
              <a:rPr lang="en-US" sz="4400" b="1" dirty="0">
                <a:solidFill>
                  <a:schemeClr val="bg1"/>
                </a:solidFill>
                <a:latin typeface="Corbel" charset="0"/>
                <a:ea typeface="Corbel" charset="0"/>
                <a:cs typeface="Corbel" charset="0"/>
              </a:rPr>
              <a:t>Ebling M., </a:t>
            </a:r>
            <a:r>
              <a:rPr lang="en-US" sz="4400" b="1" dirty="0" smtClean="0">
                <a:solidFill>
                  <a:schemeClr val="bg1"/>
                </a:solidFill>
                <a:latin typeface="Corbel" charset="0"/>
                <a:ea typeface="Corbel" charset="0"/>
                <a:cs typeface="Corbel" charset="0"/>
              </a:rPr>
              <a:t>Katikaneni </a:t>
            </a:r>
            <a:r>
              <a:rPr lang="en-US" sz="4400" b="1" dirty="0">
                <a:solidFill>
                  <a:schemeClr val="bg1"/>
                </a:solidFill>
                <a:latin typeface="Corbel" charset="0"/>
                <a:ea typeface="Corbel" charset="0"/>
                <a:cs typeface="Corbel" charset="0"/>
              </a:rPr>
              <a:t>L.  </a:t>
            </a:r>
            <a:endParaRPr lang="en-US" sz="4400" dirty="0">
              <a:solidFill>
                <a:schemeClr val="bg1"/>
              </a:solidFill>
              <a:latin typeface="Corbel" charset="0"/>
              <a:ea typeface="Corbel" charset="0"/>
              <a:cs typeface="Corbel" charset="0"/>
            </a:endParaRPr>
          </a:p>
          <a:p>
            <a:pPr marL="711147" algn="ctr"/>
            <a:r>
              <a:rPr lang="en-US" sz="4400" i="1" dirty="0" smtClean="0">
                <a:solidFill>
                  <a:schemeClr val="bg1"/>
                </a:solidFill>
                <a:latin typeface="Corbel" charset="0"/>
                <a:ea typeface="Corbel" charset="0"/>
                <a:cs typeface="Corbel" charset="0"/>
              </a:rPr>
              <a:t>Department </a:t>
            </a:r>
            <a:r>
              <a:rPr lang="en-US" sz="4400" i="1" dirty="0">
                <a:solidFill>
                  <a:schemeClr val="bg1"/>
                </a:solidFill>
                <a:latin typeface="Corbel" charset="0"/>
                <a:ea typeface="Corbel" charset="0"/>
                <a:cs typeface="Corbel" charset="0"/>
              </a:rPr>
              <a:t>of Pediatrics, Medical University of South Carolina, Charleston SC</a:t>
            </a:r>
            <a:endParaRPr lang="en-US" sz="4400" dirty="0">
              <a:solidFill>
                <a:schemeClr val="bg1"/>
              </a:solidFill>
              <a:latin typeface="Corbel" charset="0"/>
              <a:ea typeface="Corbel" charset="0"/>
              <a:cs typeface="Corbel" charset="0"/>
            </a:endParaRPr>
          </a:p>
        </p:txBody>
      </p:sp>
      <p:graphicFrame>
        <p:nvGraphicFramePr>
          <p:cNvPr id="31" name="Chart 30"/>
          <p:cNvGraphicFramePr/>
          <p:nvPr>
            <p:extLst>
              <p:ext uri="{D42A27DB-BD31-4B8C-83A1-F6EECF244321}">
                <p14:modId xmlns:p14="http://schemas.microsoft.com/office/powerpoint/2010/main" val="2356263624"/>
              </p:ext>
            </p:extLst>
          </p:nvPr>
        </p:nvGraphicFramePr>
        <p:xfrm>
          <a:off x="21692924" y="6051752"/>
          <a:ext cx="9577973" cy="10801934"/>
        </p:xfrm>
        <a:graphic>
          <a:graphicData uri="http://schemas.openxmlformats.org/drawingml/2006/chart">
            <c:chart xmlns:c="http://schemas.openxmlformats.org/drawingml/2006/chart" xmlns:r="http://schemas.openxmlformats.org/officeDocument/2006/relationships" r:id="rId4"/>
          </a:graphicData>
        </a:graphic>
      </p:graphicFrame>
      <p:sp>
        <p:nvSpPr>
          <p:cNvPr id="35" name="TextBox 34"/>
          <p:cNvSpPr txBox="1"/>
          <p:nvPr/>
        </p:nvSpPr>
        <p:spPr>
          <a:xfrm>
            <a:off x="358558" y="14325600"/>
            <a:ext cx="10538910" cy="820731"/>
          </a:xfrm>
          <a:prstGeom prst="rect">
            <a:avLst/>
          </a:prstGeom>
          <a:solidFill>
            <a:schemeClr val="tx2"/>
          </a:solidFill>
        </p:spPr>
        <p:txBody>
          <a:bodyPr wrap="square" lIns="142235" tIns="71117" rIns="142235" bIns="71117" rtlCol="0">
            <a:spAutoFit/>
          </a:bodyPr>
          <a:lstStyle/>
          <a:p>
            <a:pPr algn="ctr"/>
            <a:r>
              <a:rPr lang="en-US" sz="4400" b="1" cap="small" dirty="0" smtClean="0">
                <a:solidFill>
                  <a:srgbClr val="FFFFFF"/>
                </a:solidFill>
                <a:latin typeface="Arial" panose="020B0604020202020204" pitchFamily="34" charset="0"/>
                <a:ea typeface="Arial" charset="0"/>
                <a:cs typeface="Arial" panose="020B0604020202020204" pitchFamily="34" charset="0"/>
              </a:rPr>
              <a:t>Objectives</a:t>
            </a:r>
            <a:endParaRPr lang="en-US" sz="4400" b="1" cap="small" dirty="0">
              <a:solidFill>
                <a:srgbClr val="FFFFFF"/>
              </a:solidFill>
              <a:latin typeface="Arial" panose="020B0604020202020204" pitchFamily="34" charset="0"/>
              <a:ea typeface="Arial" charset="0"/>
              <a:cs typeface="Arial" panose="020B0604020202020204" pitchFamily="34" charset="0"/>
            </a:endParaRPr>
          </a:p>
        </p:txBody>
      </p:sp>
      <p:sp>
        <p:nvSpPr>
          <p:cNvPr id="36" name="TextBox 35"/>
          <p:cNvSpPr txBox="1"/>
          <p:nvPr/>
        </p:nvSpPr>
        <p:spPr>
          <a:xfrm>
            <a:off x="315887" y="19027980"/>
            <a:ext cx="10581581" cy="820731"/>
          </a:xfrm>
          <a:prstGeom prst="rect">
            <a:avLst/>
          </a:prstGeom>
          <a:solidFill>
            <a:schemeClr val="tx2"/>
          </a:solidFill>
        </p:spPr>
        <p:txBody>
          <a:bodyPr wrap="square" lIns="142235" tIns="71117" rIns="142235" bIns="71117" rtlCol="0">
            <a:spAutoFit/>
          </a:bodyPr>
          <a:lstStyle/>
          <a:p>
            <a:pPr algn="ctr"/>
            <a:r>
              <a:rPr lang="en-US" sz="4400" b="1" cap="small" dirty="0" smtClean="0">
                <a:solidFill>
                  <a:srgbClr val="FFFFFF"/>
                </a:solidFill>
                <a:latin typeface="Arial" panose="020B0604020202020204" pitchFamily="34" charset="0"/>
                <a:ea typeface="Arial" charset="0"/>
                <a:cs typeface="Arial" panose="020B0604020202020204" pitchFamily="34" charset="0"/>
              </a:rPr>
              <a:t>DESIGN/METHODS</a:t>
            </a:r>
            <a:endParaRPr lang="en-US" sz="4400" b="1" cap="small" dirty="0">
              <a:solidFill>
                <a:srgbClr val="FFFFFF"/>
              </a:solidFill>
              <a:latin typeface="Arial" panose="020B0604020202020204" pitchFamily="34" charset="0"/>
              <a:ea typeface="Arial" charset="0"/>
              <a:cs typeface="Arial" panose="020B0604020202020204" pitchFamily="34" charset="0"/>
            </a:endParaRPr>
          </a:p>
        </p:txBody>
      </p:sp>
      <p:sp>
        <p:nvSpPr>
          <p:cNvPr id="37" name="TextBox 36"/>
          <p:cNvSpPr txBox="1"/>
          <p:nvPr/>
        </p:nvSpPr>
        <p:spPr>
          <a:xfrm>
            <a:off x="22040658" y="5325811"/>
            <a:ext cx="8970105" cy="713010"/>
          </a:xfrm>
          <a:prstGeom prst="rect">
            <a:avLst/>
          </a:prstGeom>
          <a:solidFill>
            <a:schemeClr val="tx2"/>
          </a:solidFill>
        </p:spPr>
        <p:txBody>
          <a:bodyPr wrap="square" lIns="142235" tIns="71117" rIns="142235" bIns="71117" rtlCol="0">
            <a:spAutoFit/>
          </a:bodyPr>
          <a:lstStyle/>
          <a:p>
            <a:pPr algn="ctr"/>
            <a:r>
              <a:rPr lang="en-US" sz="3700" b="1" cap="small" dirty="0" smtClean="0">
                <a:solidFill>
                  <a:srgbClr val="FFFFFF"/>
                </a:solidFill>
                <a:latin typeface="Arial" panose="020B0604020202020204" pitchFamily="34" charset="0"/>
                <a:ea typeface="Arial" charset="0"/>
                <a:cs typeface="Arial" panose="020B0604020202020204" pitchFamily="34" charset="0"/>
              </a:rPr>
              <a:t>DBP OUTCOMES</a:t>
            </a:r>
            <a:endParaRPr lang="en-US" sz="3700" b="1" cap="small" dirty="0">
              <a:solidFill>
                <a:srgbClr val="FFFFFF"/>
              </a:solidFill>
              <a:latin typeface="Arial" panose="020B0604020202020204" pitchFamily="34" charset="0"/>
              <a:ea typeface="Arial" charset="0"/>
              <a:cs typeface="Arial" panose="020B0604020202020204" pitchFamily="34" charset="0"/>
            </a:endParaRPr>
          </a:p>
        </p:txBody>
      </p:sp>
      <p:graphicFrame>
        <p:nvGraphicFramePr>
          <p:cNvPr id="58" name="Table 57"/>
          <p:cNvGraphicFramePr>
            <a:graphicFrameLocks noGrp="1"/>
          </p:cNvGraphicFramePr>
          <p:nvPr>
            <p:extLst>
              <p:ext uri="{D42A27DB-BD31-4B8C-83A1-F6EECF244321}">
                <p14:modId xmlns:p14="http://schemas.microsoft.com/office/powerpoint/2010/main" val="899330891"/>
              </p:ext>
            </p:extLst>
          </p:nvPr>
        </p:nvGraphicFramePr>
        <p:xfrm>
          <a:off x="11938560" y="10500589"/>
          <a:ext cx="9003304" cy="6759973"/>
        </p:xfrm>
        <a:graphic>
          <a:graphicData uri="http://schemas.openxmlformats.org/drawingml/2006/table">
            <a:tbl>
              <a:tblPr firstRow="1" bandRow="1">
                <a:tableStyleId>{5C22544A-7EE6-4342-B048-85BDC9FD1C3A}</a:tableStyleId>
              </a:tblPr>
              <a:tblGrid>
                <a:gridCol w="5436420">
                  <a:extLst>
                    <a:ext uri="{9D8B030D-6E8A-4147-A177-3AD203B41FA5}">
                      <a16:colId xmlns="" xmlns:a16="http://schemas.microsoft.com/office/drawing/2014/main" val="20000"/>
                    </a:ext>
                  </a:extLst>
                </a:gridCol>
                <a:gridCol w="3566884">
                  <a:extLst>
                    <a:ext uri="{9D8B030D-6E8A-4147-A177-3AD203B41FA5}">
                      <a16:colId xmlns="" xmlns:a16="http://schemas.microsoft.com/office/drawing/2014/main" val="20001"/>
                    </a:ext>
                  </a:extLst>
                </a:gridCol>
              </a:tblGrid>
              <a:tr h="1500081">
                <a:tc>
                  <a:txBody>
                    <a:bodyPr/>
                    <a:lstStyle/>
                    <a:p>
                      <a:pPr algn="ctr"/>
                      <a:r>
                        <a:rPr lang="en-US" sz="4000" dirty="0" smtClean="0">
                          <a:latin typeface="Calibri" panose="020F0502020204030204" pitchFamily="34" charset="0"/>
                        </a:rPr>
                        <a:t>Children with an increased risk of SED</a:t>
                      </a:r>
                      <a:endParaRPr lang="en-US" sz="4000" dirty="0">
                        <a:latin typeface="Calibri" panose="020F0502020204030204" pitchFamily="34" charset="0"/>
                      </a:endParaRPr>
                    </a:p>
                  </a:txBody>
                  <a:tcPr/>
                </a:tc>
                <a:tc>
                  <a:txBody>
                    <a:bodyPr/>
                    <a:lstStyle/>
                    <a:p>
                      <a:pPr algn="ctr"/>
                      <a:r>
                        <a:rPr lang="en-US" sz="4000" dirty="0" smtClean="0">
                          <a:latin typeface="Calibri" panose="020F0502020204030204" pitchFamily="34" charset="0"/>
                        </a:rPr>
                        <a:t>Odds</a:t>
                      </a:r>
                      <a:r>
                        <a:rPr lang="en-US" sz="4000" baseline="0" dirty="0" smtClean="0">
                          <a:latin typeface="Calibri" panose="020F0502020204030204" pitchFamily="34" charset="0"/>
                        </a:rPr>
                        <a:t> Ratio</a:t>
                      </a:r>
                      <a:endParaRPr lang="en-US" sz="4000" dirty="0">
                        <a:latin typeface="Calibri" panose="020F0502020204030204" pitchFamily="34" charset="0"/>
                      </a:endParaRPr>
                    </a:p>
                  </a:txBody>
                  <a:tcPr/>
                </a:tc>
                <a:extLst>
                  <a:ext uri="{0D108BD9-81ED-4DB2-BD59-A6C34878D82A}">
                    <a16:rowId xmlns="" xmlns:a16="http://schemas.microsoft.com/office/drawing/2014/main" val="10000"/>
                  </a:ext>
                </a:extLst>
              </a:tr>
              <a:tr h="973784">
                <a:tc>
                  <a:txBody>
                    <a:bodyPr/>
                    <a:lstStyle/>
                    <a:p>
                      <a:r>
                        <a:rPr lang="en-US" sz="3600" b="1" dirty="0" smtClean="0">
                          <a:latin typeface="Calibri" panose="020F0502020204030204" pitchFamily="34" charset="0"/>
                        </a:rPr>
                        <a:t>Grade 3 &amp; 4 IVH </a:t>
                      </a:r>
                      <a:endParaRPr lang="en-US" sz="3600" b="1" dirty="0">
                        <a:latin typeface="Calibri" panose="020F0502020204030204" pitchFamily="34" charset="0"/>
                      </a:endParaRPr>
                    </a:p>
                  </a:txBody>
                  <a:tcPr/>
                </a:tc>
                <a:tc>
                  <a:txBody>
                    <a:bodyPr/>
                    <a:lstStyle/>
                    <a:p>
                      <a:r>
                        <a:rPr lang="en-US" sz="3600" b="1" dirty="0" smtClean="0">
                          <a:latin typeface="Calibri" panose="020F0502020204030204" pitchFamily="34" charset="0"/>
                        </a:rPr>
                        <a:t>2.5  [1.1 – 5.53]</a:t>
                      </a:r>
                      <a:endParaRPr lang="en-US" sz="3600" b="1" dirty="0">
                        <a:latin typeface="Calibri" panose="020F0502020204030204" pitchFamily="34" charset="0"/>
                      </a:endParaRPr>
                    </a:p>
                  </a:txBody>
                  <a:tcPr/>
                </a:tc>
                <a:extLst>
                  <a:ext uri="{0D108BD9-81ED-4DB2-BD59-A6C34878D82A}">
                    <a16:rowId xmlns="" xmlns:a16="http://schemas.microsoft.com/office/drawing/2014/main" val="10001"/>
                  </a:ext>
                </a:extLst>
              </a:tr>
              <a:tr h="1277847">
                <a:tc>
                  <a:txBody>
                    <a:bodyPr/>
                    <a:lstStyle/>
                    <a:p>
                      <a:r>
                        <a:rPr lang="en-US" sz="3600" b="1" dirty="0" smtClean="0">
                          <a:latin typeface="Calibri" panose="020F0502020204030204" pitchFamily="34" charset="0"/>
                        </a:rPr>
                        <a:t>High Frequency Oscillator</a:t>
                      </a:r>
                      <a:r>
                        <a:rPr lang="en-US" sz="3600" b="1" baseline="0" dirty="0" smtClean="0">
                          <a:latin typeface="Calibri" panose="020F0502020204030204" pitchFamily="34" charset="0"/>
                        </a:rPr>
                        <a:t> Ventilation =&gt; 7 days (76%)</a:t>
                      </a:r>
                      <a:endParaRPr lang="en-US" sz="3600" b="1" dirty="0">
                        <a:latin typeface="Calibri" panose="020F0502020204030204" pitchFamily="34" charset="0"/>
                      </a:endParaRPr>
                    </a:p>
                  </a:txBody>
                  <a:tcPr/>
                </a:tc>
                <a:tc>
                  <a:txBody>
                    <a:bodyPr/>
                    <a:lstStyle/>
                    <a:p>
                      <a:r>
                        <a:rPr lang="en-US" sz="3600" b="1" dirty="0" smtClean="0">
                          <a:latin typeface="Calibri" panose="020F0502020204030204" pitchFamily="34" charset="0"/>
                        </a:rPr>
                        <a:t>2.16 [1.04-4.25]</a:t>
                      </a:r>
                      <a:endParaRPr lang="en-US" sz="3600" b="1" dirty="0">
                        <a:latin typeface="Calibri" panose="020F0502020204030204" pitchFamily="34" charset="0"/>
                      </a:endParaRPr>
                    </a:p>
                  </a:txBody>
                  <a:tcPr/>
                </a:tc>
                <a:extLst>
                  <a:ext uri="{0D108BD9-81ED-4DB2-BD59-A6C34878D82A}">
                    <a16:rowId xmlns="" xmlns:a16="http://schemas.microsoft.com/office/drawing/2014/main" val="10002"/>
                  </a:ext>
                </a:extLst>
              </a:tr>
              <a:tr h="722261">
                <a:tc>
                  <a:txBody>
                    <a:bodyPr/>
                    <a:lstStyle/>
                    <a:p>
                      <a:r>
                        <a:rPr lang="en-US" sz="3600" b="1" dirty="0" smtClean="0">
                          <a:latin typeface="Calibri" panose="020F0502020204030204" pitchFamily="34" charset="0"/>
                        </a:rPr>
                        <a:t>SGA/IUGR (57%) </a:t>
                      </a:r>
                      <a:endParaRPr lang="en-US" sz="3600" b="1" dirty="0">
                        <a:latin typeface="Calibri" panose="020F0502020204030204" pitchFamily="34" charset="0"/>
                      </a:endParaRPr>
                    </a:p>
                  </a:txBody>
                  <a:tcPr/>
                </a:tc>
                <a:tc>
                  <a:txBody>
                    <a:bodyPr/>
                    <a:lstStyle/>
                    <a:p>
                      <a:r>
                        <a:rPr lang="en-US" sz="3600" b="1" dirty="0" smtClean="0">
                          <a:latin typeface="Calibri" panose="020F0502020204030204" pitchFamily="34" charset="0"/>
                        </a:rPr>
                        <a:t>1.75</a:t>
                      </a:r>
                      <a:r>
                        <a:rPr lang="en-US" sz="3600" b="1" baseline="0" dirty="0" smtClean="0">
                          <a:latin typeface="Calibri" panose="020F0502020204030204" pitchFamily="34" charset="0"/>
                        </a:rPr>
                        <a:t> [1.19-2.57]</a:t>
                      </a:r>
                      <a:endParaRPr lang="en-US" sz="3600" b="1" dirty="0">
                        <a:latin typeface="Calibri" panose="020F0502020204030204" pitchFamily="34" charset="0"/>
                      </a:endParaRPr>
                    </a:p>
                  </a:txBody>
                  <a:tcPr/>
                </a:tc>
                <a:extLst>
                  <a:ext uri="{0D108BD9-81ED-4DB2-BD59-A6C34878D82A}">
                    <a16:rowId xmlns="" xmlns:a16="http://schemas.microsoft.com/office/drawing/2014/main" val="10003"/>
                  </a:ext>
                </a:extLst>
              </a:tr>
              <a:tr h="1277847">
                <a:tc>
                  <a:txBody>
                    <a:bodyPr/>
                    <a:lstStyle/>
                    <a:p>
                      <a:r>
                        <a:rPr lang="en-US" sz="3600" b="1" dirty="0" smtClean="0">
                          <a:latin typeface="Calibri" panose="020F0502020204030204" pitchFamily="34" charset="0"/>
                        </a:rPr>
                        <a:t>Hypoxic Ischemic Encephalopathy IE/abnormal neurological examination at birth (74%) </a:t>
                      </a:r>
                      <a:endParaRPr lang="en-US" sz="3600" b="1" dirty="0">
                        <a:latin typeface="Calibri" panose="020F0502020204030204" pitchFamily="34" charset="0"/>
                      </a:endParaRPr>
                    </a:p>
                  </a:txBody>
                  <a:tcPr/>
                </a:tc>
                <a:tc>
                  <a:txBody>
                    <a:bodyPr/>
                    <a:lstStyle/>
                    <a:p>
                      <a:r>
                        <a:rPr lang="en-US" sz="3600" b="1" dirty="0" smtClean="0">
                          <a:latin typeface="Calibri" panose="020F0502020204030204" pitchFamily="34" charset="0"/>
                        </a:rPr>
                        <a:t>2.15 [1.36-3.39]</a:t>
                      </a:r>
                      <a:endParaRPr lang="en-US" sz="3600" b="1" dirty="0">
                        <a:latin typeface="Calibri" panose="020F0502020204030204" pitchFamily="34" charset="0"/>
                      </a:endParaRPr>
                    </a:p>
                  </a:txBody>
                  <a:tcPr/>
                </a:tc>
                <a:extLst>
                  <a:ext uri="{0D108BD9-81ED-4DB2-BD59-A6C34878D82A}">
                    <a16:rowId xmlns="" xmlns:a16="http://schemas.microsoft.com/office/drawing/2014/main" val="10004"/>
                  </a:ext>
                </a:extLst>
              </a:tr>
            </a:tbl>
          </a:graphicData>
        </a:graphic>
      </p:graphicFrame>
      <p:graphicFrame>
        <p:nvGraphicFramePr>
          <p:cNvPr id="61" name="Chart 60"/>
          <p:cNvGraphicFramePr/>
          <p:nvPr>
            <p:extLst>
              <p:ext uri="{D42A27DB-BD31-4B8C-83A1-F6EECF244321}">
                <p14:modId xmlns:p14="http://schemas.microsoft.com/office/powerpoint/2010/main" val="1163141011"/>
              </p:ext>
            </p:extLst>
          </p:nvPr>
        </p:nvGraphicFramePr>
        <p:xfrm>
          <a:off x="10370834" y="18169436"/>
          <a:ext cx="4060454" cy="3899703"/>
        </p:xfrm>
        <a:graphic>
          <a:graphicData uri="http://schemas.openxmlformats.org/drawingml/2006/chart">
            <c:chart xmlns:c="http://schemas.openxmlformats.org/drawingml/2006/chart" xmlns:r="http://schemas.openxmlformats.org/officeDocument/2006/relationships" r:id="rId5"/>
          </a:graphicData>
        </a:graphic>
      </p:graphicFrame>
      <p:sp>
        <p:nvSpPr>
          <p:cNvPr id="62" name="TextBox 61"/>
          <p:cNvSpPr txBox="1"/>
          <p:nvPr/>
        </p:nvSpPr>
        <p:spPr>
          <a:xfrm>
            <a:off x="14907832" y="19242124"/>
            <a:ext cx="6169414"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3600" b="1" dirty="0">
                <a:latin typeface="Calibri" charset="0"/>
                <a:ea typeface="Calibri" charset="0"/>
                <a:cs typeface="Calibri" charset="0"/>
              </a:rPr>
              <a:t>72% of children 0-3 </a:t>
            </a:r>
            <a:r>
              <a:rPr lang="en-US" sz="3600" b="1" dirty="0" smtClean="0">
                <a:latin typeface="Calibri" charset="0"/>
                <a:ea typeface="Calibri" charset="0"/>
                <a:cs typeface="Calibri" charset="0"/>
              </a:rPr>
              <a:t>who failed </a:t>
            </a:r>
            <a:r>
              <a:rPr lang="en-US" sz="3600" b="1" dirty="0">
                <a:latin typeface="Calibri" charset="0"/>
                <a:ea typeface="Calibri" charset="0"/>
                <a:cs typeface="Calibri" charset="0"/>
              </a:rPr>
              <a:t>ASQ-SE </a:t>
            </a:r>
            <a:r>
              <a:rPr lang="en-US" sz="3600" b="1" dirty="0" smtClean="0">
                <a:latin typeface="Calibri" charset="0"/>
                <a:ea typeface="Calibri" charset="0"/>
                <a:cs typeface="Calibri" charset="0"/>
              </a:rPr>
              <a:t>were receiving early </a:t>
            </a:r>
            <a:r>
              <a:rPr lang="en-US" sz="3600" b="1" dirty="0">
                <a:latin typeface="Calibri" charset="0"/>
                <a:ea typeface="Calibri" charset="0"/>
                <a:cs typeface="Calibri" charset="0"/>
              </a:rPr>
              <a:t>intervention </a:t>
            </a:r>
            <a:r>
              <a:rPr lang="en-US" sz="3600" b="1" dirty="0" smtClean="0">
                <a:latin typeface="Calibri" charset="0"/>
                <a:ea typeface="Calibri" charset="0"/>
                <a:cs typeface="Calibri" charset="0"/>
              </a:rPr>
              <a:t>services. </a:t>
            </a:r>
            <a:endParaRPr lang="en-US" sz="3600" b="1" dirty="0">
              <a:latin typeface="Calibri" charset="0"/>
              <a:ea typeface="Calibri" charset="0"/>
              <a:cs typeface="Calibri" charset="0"/>
            </a:endParaRPr>
          </a:p>
        </p:txBody>
      </p:sp>
      <p:sp>
        <p:nvSpPr>
          <p:cNvPr id="63" name="Rectangle 62"/>
          <p:cNvSpPr/>
          <p:nvPr/>
        </p:nvSpPr>
        <p:spPr>
          <a:xfrm>
            <a:off x="21827797" y="15317973"/>
            <a:ext cx="9718474" cy="784830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571500" indent="-571500">
              <a:buFont typeface="Arial" panose="020B0604020202020204" pitchFamily="34" charset="0"/>
              <a:buChar char="•"/>
            </a:pPr>
            <a:endParaRPr lang="en-US" sz="3600" b="1" dirty="0" smtClean="0">
              <a:latin typeface="Calibri" charset="0"/>
              <a:ea typeface="Calibri" charset="0"/>
              <a:cs typeface="Calibri" charset="0"/>
            </a:endParaRPr>
          </a:p>
          <a:p>
            <a:pPr marL="571500" indent="-571500">
              <a:buFont typeface="Arial" panose="020B0604020202020204" pitchFamily="34" charset="0"/>
              <a:buChar char="•"/>
            </a:pPr>
            <a:r>
              <a:rPr lang="en-US" sz="3600" b="1" dirty="0" smtClean="0">
                <a:latin typeface="Calibri" charset="0"/>
                <a:ea typeface="Calibri" charset="0"/>
                <a:cs typeface="Calibri" charset="0"/>
              </a:rPr>
              <a:t>Of </a:t>
            </a:r>
            <a:r>
              <a:rPr lang="en-US" sz="3600" b="1" dirty="0">
                <a:latin typeface="Calibri" charset="0"/>
                <a:ea typeface="Calibri" charset="0"/>
                <a:cs typeface="Calibri" charset="0"/>
              </a:rPr>
              <a:t>the 392 children scoring at risk on ASQ-SE, 9</a:t>
            </a:r>
            <a:r>
              <a:rPr lang="en-US" sz="3600" b="1" dirty="0" smtClean="0">
                <a:latin typeface="Calibri" charset="0"/>
                <a:ea typeface="Calibri" charset="0"/>
                <a:cs typeface="Calibri" charset="0"/>
              </a:rPr>
              <a:t>% (36)  </a:t>
            </a:r>
            <a:r>
              <a:rPr lang="en-US" sz="3600" b="1" dirty="0">
                <a:latin typeface="Calibri" charset="0"/>
                <a:ea typeface="Calibri" charset="0"/>
                <a:cs typeface="Calibri" charset="0"/>
              </a:rPr>
              <a:t>were later diagnosed with ADHD and 2.8</a:t>
            </a:r>
            <a:r>
              <a:rPr lang="en-US" sz="3600" b="1" dirty="0" smtClean="0">
                <a:latin typeface="Calibri" charset="0"/>
                <a:ea typeface="Calibri" charset="0"/>
                <a:cs typeface="Calibri" charset="0"/>
              </a:rPr>
              <a:t>% (11) </a:t>
            </a:r>
            <a:r>
              <a:rPr lang="en-US" sz="3600" b="1" dirty="0">
                <a:latin typeface="Calibri" charset="0"/>
                <a:ea typeface="Calibri" charset="0"/>
                <a:cs typeface="Calibri" charset="0"/>
              </a:rPr>
              <a:t>were later diagnosed with an autism spectrum disorder (ASD</a:t>
            </a:r>
            <a:r>
              <a:rPr lang="en-US" sz="3600" b="1" dirty="0" smtClean="0">
                <a:latin typeface="Calibri" charset="0"/>
                <a:ea typeface="Calibri" charset="0"/>
                <a:cs typeface="Calibri" charset="0"/>
              </a:rPr>
              <a:t>).</a:t>
            </a:r>
            <a:endParaRPr lang="en-US" sz="3600" b="1" dirty="0">
              <a:latin typeface="Calibri" charset="0"/>
              <a:ea typeface="Calibri" charset="0"/>
              <a:cs typeface="Calibri" charset="0"/>
            </a:endParaRPr>
          </a:p>
          <a:p>
            <a:pPr marL="571500" indent="-571500">
              <a:buFont typeface="Arial" panose="020B0604020202020204" pitchFamily="34" charset="0"/>
              <a:buChar char="•"/>
            </a:pPr>
            <a:endParaRPr lang="en-US" sz="3600" b="1" dirty="0">
              <a:latin typeface="Calibri" charset="0"/>
              <a:ea typeface="Calibri" charset="0"/>
              <a:cs typeface="Calibri" charset="0"/>
            </a:endParaRPr>
          </a:p>
          <a:p>
            <a:pPr marL="571500" indent="-571500">
              <a:buFont typeface="Arial" panose="020B0604020202020204" pitchFamily="34" charset="0"/>
              <a:buChar char="•"/>
            </a:pPr>
            <a:r>
              <a:rPr lang="en-US" sz="3600" b="1" dirty="0">
                <a:latin typeface="Calibri" charset="0"/>
                <a:ea typeface="Calibri" charset="0"/>
                <a:cs typeface="Calibri" charset="0"/>
              </a:rPr>
              <a:t>100% of children with ASD (11) </a:t>
            </a:r>
            <a:r>
              <a:rPr lang="en-US" sz="3600" b="1" dirty="0" smtClean="0">
                <a:latin typeface="Calibri" charset="0"/>
                <a:ea typeface="Calibri" charset="0"/>
                <a:cs typeface="Calibri" charset="0"/>
              </a:rPr>
              <a:t>and 97% of children with ADHD (36) scored “at risk” on the ASQ-SE at one visit or </a:t>
            </a:r>
            <a:r>
              <a:rPr lang="en-US" sz="3600" b="1" dirty="0" smtClean="0">
                <a:latin typeface="Calibri" charset="0"/>
                <a:ea typeface="Calibri" charset="0"/>
                <a:cs typeface="Calibri" charset="0"/>
              </a:rPr>
              <a:t>more</a:t>
            </a:r>
            <a:endParaRPr lang="en-US" sz="3600" b="1" dirty="0" smtClean="0">
              <a:latin typeface="Calibri" charset="0"/>
              <a:ea typeface="Calibri" charset="0"/>
              <a:cs typeface="Calibri" charset="0"/>
            </a:endParaRPr>
          </a:p>
          <a:p>
            <a:pPr marL="571500" indent="-571500">
              <a:buFont typeface="Arial" panose="020B0604020202020204" pitchFamily="34" charset="0"/>
              <a:buChar char="•"/>
            </a:pPr>
            <a:endParaRPr lang="en-US" sz="3600" b="1" dirty="0">
              <a:latin typeface="Calibri" charset="0"/>
              <a:ea typeface="Calibri" charset="0"/>
              <a:cs typeface="Calibri" charset="0"/>
            </a:endParaRPr>
          </a:p>
          <a:p>
            <a:pPr marL="571500" indent="-571500">
              <a:buFont typeface="Arial" panose="020B0604020202020204" pitchFamily="34" charset="0"/>
              <a:buChar char="•"/>
            </a:pPr>
            <a:r>
              <a:rPr lang="en-US" sz="3600" b="1" dirty="0" smtClean="0">
                <a:latin typeface="Calibri" charset="0"/>
                <a:ea typeface="Calibri" charset="0"/>
                <a:cs typeface="Calibri" charset="0"/>
              </a:rPr>
              <a:t>18% of children who failed were referred to developmental-behavioral pediatrics for </a:t>
            </a:r>
            <a:r>
              <a:rPr lang="en-US" sz="3600" b="1" dirty="0" smtClean="0">
                <a:latin typeface="Calibri" charset="0"/>
                <a:ea typeface="Calibri" charset="0"/>
                <a:cs typeface="Calibri" charset="0"/>
              </a:rPr>
              <a:t>follow-up.</a:t>
            </a:r>
            <a:endParaRPr lang="en-US" sz="3600" b="1" dirty="0" smtClean="0">
              <a:latin typeface="Calibri" charset="0"/>
              <a:ea typeface="Calibri" charset="0"/>
              <a:cs typeface="Calibri" charset="0"/>
            </a:endParaRPr>
          </a:p>
          <a:p>
            <a:pPr marL="571500" indent="-571500">
              <a:buFont typeface="Arial" panose="020B0604020202020204" pitchFamily="34" charset="0"/>
              <a:buChar char="•"/>
            </a:pPr>
            <a:endParaRPr lang="en-US" sz="3600" b="1" dirty="0">
              <a:latin typeface="Calibri" charset="0"/>
              <a:ea typeface="Calibri" charset="0"/>
              <a:cs typeface="Calibri" charset="0"/>
            </a:endParaRPr>
          </a:p>
        </p:txBody>
      </p:sp>
      <p:sp>
        <p:nvSpPr>
          <p:cNvPr id="66" name="TextBox 65"/>
          <p:cNvSpPr txBox="1"/>
          <p:nvPr/>
        </p:nvSpPr>
        <p:spPr>
          <a:xfrm>
            <a:off x="12313992" y="29562868"/>
            <a:ext cx="8165842"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3600" dirty="0">
                <a:latin typeface="Arial" panose="020B0604020202020204" pitchFamily="34" charset="0"/>
                <a:cs typeface="Arial" panose="020B0604020202020204" pitchFamily="34" charset="0"/>
              </a:rPr>
              <a:t>Children were more likely to screen </a:t>
            </a:r>
            <a:r>
              <a:rPr lang="en-US" sz="3600" dirty="0" smtClean="0">
                <a:latin typeface="Arial" panose="020B0604020202020204" pitchFamily="34" charset="0"/>
                <a:cs typeface="Arial" panose="020B0604020202020204" pitchFamily="34" charset="0"/>
              </a:rPr>
              <a:t>“at risk” on the ASQ-SE as </a:t>
            </a:r>
            <a:r>
              <a:rPr lang="en-US" sz="3600" dirty="0">
                <a:latin typeface="Arial" panose="020B0604020202020204" pitchFamily="34" charset="0"/>
                <a:cs typeface="Arial" panose="020B0604020202020204" pitchFamily="34" charset="0"/>
              </a:rPr>
              <a:t>age increased  (p&lt;.001</a:t>
            </a:r>
            <a:r>
              <a:rPr lang="en-US" sz="3600" dirty="0" smtClean="0">
                <a:latin typeface="Arial" panose="020B0604020202020204" pitchFamily="34" charset="0"/>
                <a:cs typeface="Arial" panose="020B0604020202020204" pitchFamily="34" charset="0"/>
              </a:rPr>
              <a:t>).</a:t>
            </a:r>
            <a:endParaRPr lang="en-US" sz="3600" dirty="0">
              <a:latin typeface="Arial" panose="020B0604020202020204" pitchFamily="34" charset="0"/>
              <a:cs typeface="Arial" panose="020B0604020202020204" pitchFamily="34" charset="0"/>
            </a:endParaRPr>
          </a:p>
        </p:txBody>
      </p:sp>
      <p:sp>
        <p:nvSpPr>
          <p:cNvPr id="67" name="TextBox 66"/>
          <p:cNvSpPr txBox="1"/>
          <p:nvPr/>
        </p:nvSpPr>
        <p:spPr>
          <a:xfrm>
            <a:off x="21755816" y="23488127"/>
            <a:ext cx="9790455" cy="80945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4000" u="sng" dirty="0" smtClean="0">
                <a:solidFill>
                  <a:schemeClr val="tx2"/>
                </a:solidFill>
                <a:latin typeface="Arial" panose="020B0604020202020204" pitchFamily="34" charset="0"/>
                <a:cs typeface="Arial" panose="020B0604020202020204" pitchFamily="34" charset="0"/>
              </a:rPr>
              <a:t>Children with Autism Spectrum Disorder: MCHAT, ASQ-SE, and ASQ-Personal-Social Scores </a:t>
            </a:r>
            <a:endParaRPr lang="en-US" sz="4000" u="sng" dirty="0">
              <a:solidFill>
                <a:schemeClr val="tx2"/>
              </a:solidFill>
              <a:latin typeface="Arial" panose="020B0604020202020204" pitchFamily="34" charset="0"/>
              <a:cs typeface="Arial" panose="020B0604020202020204" pitchFamily="34" charset="0"/>
            </a:endParaRPr>
          </a:p>
          <a:p>
            <a:pPr algn="ctr"/>
            <a:endParaRPr lang="en-US" sz="4000" u="sng" dirty="0" smtClean="0">
              <a:solidFill>
                <a:schemeClr val="tx2"/>
              </a:solidFill>
              <a:latin typeface="Arial" panose="020B0604020202020204" pitchFamily="34" charset="0"/>
              <a:cs typeface="Arial" panose="020B0604020202020204" pitchFamily="34" charset="0"/>
            </a:endParaRPr>
          </a:p>
          <a:p>
            <a:pPr algn="ctr"/>
            <a:endParaRPr lang="en-US" sz="4000" u="sng" dirty="0" smtClean="0">
              <a:solidFill>
                <a:schemeClr val="tx2"/>
              </a:solidFill>
              <a:latin typeface="Arial" panose="020B0604020202020204" pitchFamily="34" charset="0"/>
              <a:cs typeface="Arial" panose="020B0604020202020204" pitchFamily="34" charset="0"/>
            </a:endParaRPr>
          </a:p>
          <a:p>
            <a:pPr algn="ctr"/>
            <a:endParaRPr lang="en-US" sz="4000" u="sng" dirty="0">
              <a:solidFill>
                <a:schemeClr val="tx2"/>
              </a:solidFill>
              <a:latin typeface="Arial" panose="020B0604020202020204" pitchFamily="34" charset="0"/>
              <a:cs typeface="Arial" panose="020B0604020202020204" pitchFamily="34" charset="0"/>
            </a:endParaRPr>
          </a:p>
          <a:p>
            <a:pPr algn="ctr"/>
            <a:endParaRPr lang="en-US" sz="4000" u="sng" dirty="0" smtClean="0">
              <a:solidFill>
                <a:schemeClr val="tx2"/>
              </a:solidFill>
              <a:latin typeface="Arial" panose="020B0604020202020204" pitchFamily="34" charset="0"/>
              <a:cs typeface="Arial" panose="020B0604020202020204" pitchFamily="34" charset="0"/>
            </a:endParaRPr>
          </a:p>
          <a:p>
            <a:pPr algn="ctr"/>
            <a:endParaRPr lang="en-US" sz="4000" u="sng" dirty="0">
              <a:solidFill>
                <a:schemeClr val="tx2"/>
              </a:solidFill>
              <a:latin typeface="Arial" panose="020B0604020202020204" pitchFamily="34" charset="0"/>
              <a:cs typeface="Arial" panose="020B0604020202020204" pitchFamily="34" charset="0"/>
            </a:endParaRPr>
          </a:p>
          <a:p>
            <a:pPr algn="ctr"/>
            <a:endParaRPr lang="en-US" sz="4000" u="sng" dirty="0" smtClean="0">
              <a:solidFill>
                <a:schemeClr val="tx2"/>
              </a:solidFill>
              <a:latin typeface="Arial" panose="020B0604020202020204" pitchFamily="34" charset="0"/>
              <a:cs typeface="Arial" panose="020B0604020202020204" pitchFamily="34" charset="0"/>
            </a:endParaRPr>
          </a:p>
          <a:p>
            <a:pPr algn="ctr"/>
            <a:endParaRPr lang="en-US" sz="4000" u="sng" dirty="0">
              <a:solidFill>
                <a:schemeClr val="tx2"/>
              </a:solidFill>
              <a:latin typeface="Arial" panose="020B0604020202020204" pitchFamily="34" charset="0"/>
              <a:cs typeface="Arial" panose="020B0604020202020204" pitchFamily="34" charset="0"/>
            </a:endParaRPr>
          </a:p>
          <a:p>
            <a:pPr algn="ctr"/>
            <a:endParaRPr lang="en-US" sz="4000" u="sng" dirty="0" smtClean="0">
              <a:solidFill>
                <a:schemeClr val="tx2"/>
              </a:solidFill>
              <a:latin typeface="Arial" panose="020B0604020202020204" pitchFamily="34" charset="0"/>
              <a:cs typeface="Arial" panose="020B0604020202020204" pitchFamily="34" charset="0"/>
            </a:endParaRPr>
          </a:p>
          <a:p>
            <a:pPr algn="ctr"/>
            <a:endParaRPr lang="en-US" sz="4000" u="sng" dirty="0">
              <a:solidFill>
                <a:schemeClr val="tx2"/>
              </a:solidFill>
              <a:latin typeface="Arial" panose="020B0604020202020204" pitchFamily="34" charset="0"/>
              <a:cs typeface="Arial" panose="020B0604020202020204" pitchFamily="34" charset="0"/>
            </a:endParaRPr>
          </a:p>
          <a:p>
            <a:pPr algn="ctr"/>
            <a:endParaRPr lang="en-US" sz="4000" u="sng" dirty="0" smtClean="0">
              <a:solidFill>
                <a:schemeClr val="tx2"/>
              </a:solidFill>
              <a:latin typeface="Arial" panose="020B0604020202020204" pitchFamily="34" charset="0"/>
              <a:cs typeface="Arial" panose="020B0604020202020204" pitchFamily="34" charset="0"/>
            </a:endParaRPr>
          </a:p>
        </p:txBody>
      </p:sp>
      <p:graphicFrame>
        <p:nvGraphicFramePr>
          <p:cNvPr id="2" name="Chart 1"/>
          <p:cNvGraphicFramePr/>
          <p:nvPr>
            <p:extLst>
              <p:ext uri="{D42A27DB-BD31-4B8C-83A1-F6EECF244321}">
                <p14:modId xmlns:p14="http://schemas.microsoft.com/office/powerpoint/2010/main" val="1205686272"/>
              </p:ext>
            </p:extLst>
          </p:nvPr>
        </p:nvGraphicFramePr>
        <p:xfrm>
          <a:off x="12313992" y="23579005"/>
          <a:ext cx="8143623" cy="516440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495327623"/>
              </p:ext>
            </p:extLst>
          </p:nvPr>
        </p:nvGraphicFramePr>
        <p:xfrm>
          <a:off x="22632153" y="25804439"/>
          <a:ext cx="8165749" cy="5486400"/>
        </p:xfrm>
        <a:graphic>
          <a:graphicData uri="http://schemas.openxmlformats.org/drawingml/2006/table">
            <a:tbl>
              <a:tblPr firstRow="1" bandRow="1">
                <a:tableStyleId>{5C22544A-7EE6-4342-B048-85BDC9FD1C3A}</a:tableStyleId>
              </a:tblPr>
              <a:tblGrid>
                <a:gridCol w="2731387">
                  <a:extLst>
                    <a:ext uri="{9D8B030D-6E8A-4147-A177-3AD203B41FA5}">
                      <a16:colId xmlns="" xmlns:a16="http://schemas.microsoft.com/office/drawing/2014/main" val="20000"/>
                    </a:ext>
                  </a:extLst>
                </a:gridCol>
                <a:gridCol w="1402416">
                  <a:extLst>
                    <a:ext uri="{9D8B030D-6E8A-4147-A177-3AD203B41FA5}">
                      <a16:colId xmlns="" xmlns:a16="http://schemas.microsoft.com/office/drawing/2014/main" val="20001"/>
                    </a:ext>
                  </a:extLst>
                </a:gridCol>
                <a:gridCol w="2015973">
                  <a:extLst>
                    <a:ext uri="{9D8B030D-6E8A-4147-A177-3AD203B41FA5}">
                      <a16:colId xmlns="" xmlns:a16="http://schemas.microsoft.com/office/drawing/2014/main" val="20002"/>
                    </a:ext>
                  </a:extLst>
                </a:gridCol>
                <a:gridCol w="2015973">
                  <a:extLst>
                    <a:ext uri="{9D8B030D-6E8A-4147-A177-3AD203B41FA5}">
                      <a16:colId xmlns="" xmlns:a16="http://schemas.microsoft.com/office/drawing/2014/main" val="20003"/>
                    </a:ext>
                  </a:extLst>
                </a:gridCol>
              </a:tblGrid>
              <a:tr h="309852">
                <a:tc>
                  <a:txBody>
                    <a:bodyPr/>
                    <a:lstStyle/>
                    <a:p>
                      <a:r>
                        <a:rPr lang="en-US" sz="2400" dirty="0" smtClean="0">
                          <a:latin typeface="Calibri" charset="0"/>
                          <a:ea typeface="Calibri" charset="0"/>
                          <a:cs typeface="Calibri" charset="0"/>
                        </a:rPr>
                        <a:t>Age  (months) </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ASQ-SE </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MCHAT</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ASQ-PS</a:t>
                      </a:r>
                      <a:endParaRPr lang="en-US" sz="2400" dirty="0">
                        <a:latin typeface="Calibri" charset="0"/>
                        <a:ea typeface="Calibri" charset="0"/>
                        <a:cs typeface="Calibri" charset="0"/>
                      </a:endParaRPr>
                    </a:p>
                  </a:txBody>
                  <a:tcPr/>
                </a:tc>
                <a:extLst>
                  <a:ext uri="{0D108BD9-81ED-4DB2-BD59-A6C34878D82A}">
                    <a16:rowId xmlns="" xmlns:a16="http://schemas.microsoft.com/office/drawing/2014/main" val="10000"/>
                  </a:ext>
                </a:extLst>
              </a:tr>
              <a:tr h="309852">
                <a:tc>
                  <a:txBody>
                    <a:bodyPr/>
                    <a:lstStyle/>
                    <a:p>
                      <a:pPr marL="514350" indent="-514350">
                        <a:buAutoNum type="arabicPeriod"/>
                      </a:pPr>
                      <a:r>
                        <a:rPr lang="en-US" sz="2400" dirty="0" smtClean="0">
                          <a:latin typeface="Calibri" charset="0"/>
                          <a:ea typeface="Calibri" charset="0"/>
                          <a:cs typeface="Calibri" charset="0"/>
                        </a:rPr>
                        <a:t>30 m</a:t>
                      </a:r>
                      <a:endParaRPr lang="en-US" sz="2400" dirty="0">
                        <a:latin typeface="Calibri" charset="0"/>
                        <a:ea typeface="Calibri" charset="0"/>
                        <a:cs typeface="Calibri" charset="0"/>
                      </a:endParaRPr>
                    </a:p>
                  </a:txBody>
                  <a:tcPr/>
                </a:tc>
                <a:tc>
                  <a:txBody>
                    <a:bodyPr/>
                    <a:lstStyle/>
                    <a:p>
                      <a:pPr marL="514350" marR="0" lvl="0" indent="-514350" algn="l" defTabSz="7477133" rtl="0" eaLnBrk="1" fontAlgn="auto" latinLnBrk="0" hangingPunct="1">
                        <a:lnSpc>
                          <a:spcPct val="100000"/>
                        </a:lnSpc>
                        <a:spcBef>
                          <a:spcPts val="0"/>
                        </a:spcBef>
                        <a:spcAft>
                          <a:spcPts val="0"/>
                        </a:spcAft>
                        <a:buClrTx/>
                        <a:buSzTx/>
                        <a:buFontTx/>
                        <a:buNone/>
                        <a:tabLst/>
                        <a:defRPr/>
                      </a:pPr>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extLst>
                  <a:ext uri="{0D108BD9-81ED-4DB2-BD59-A6C34878D82A}">
                    <a16:rowId xmlns="" xmlns:a16="http://schemas.microsoft.com/office/drawing/2014/main" val="10001"/>
                  </a:ext>
                </a:extLst>
              </a:tr>
              <a:tr h="309852">
                <a:tc>
                  <a:txBody>
                    <a:bodyPr/>
                    <a:lstStyle/>
                    <a:p>
                      <a:r>
                        <a:rPr lang="en-US" sz="2400" dirty="0" smtClean="0">
                          <a:latin typeface="Calibri" charset="0"/>
                          <a:ea typeface="Calibri" charset="0"/>
                          <a:cs typeface="Calibri" charset="0"/>
                        </a:rPr>
                        <a:t>2. 24/28</a:t>
                      </a:r>
                      <a:r>
                        <a:rPr lang="en-US" sz="2400" baseline="0" dirty="0" smtClean="0">
                          <a:latin typeface="Calibri" charset="0"/>
                          <a:ea typeface="Calibri" charset="0"/>
                          <a:cs typeface="Calibri" charset="0"/>
                        </a:rPr>
                        <a:t> m</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P</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extLst>
                  <a:ext uri="{0D108BD9-81ED-4DB2-BD59-A6C34878D82A}">
                    <a16:rowId xmlns="" xmlns:a16="http://schemas.microsoft.com/office/drawing/2014/main" val="10002"/>
                  </a:ext>
                </a:extLst>
              </a:tr>
              <a:tr h="309852">
                <a:tc>
                  <a:txBody>
                    <a:bodyPr/>
                    <a:lstStyle/>
                    <a:p>
                      <a:r>
                        <a:rPr lang="en-US" sz="2400" dirty="0" smtClean="0">
                          <a:latin typeface="Calibri" charset="0"/>
                          <a:ea typeface="Calibri" charset="0"/>
                          <a:cs typeface="Calibri" charset="0"/>
                        </a:rPr>
                        <a:t>3. 30.5 m</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extLst>
                  <a:ext uri="{0D108BD9-81ED-4DB2-BD59-A6C34878D82A}">
                    <a16:rowId xmlns="" xmlns:a16="http://schemas.microsoft.com/office/drawing/2014/main" val="10003"/>
                  </a:ext>
                </a:extLst>
              </a:tr>
              <a:tr h="309852">
                <a:tc>
                  <a:txBody>
                    <a:bodyPr/>
                    <a:lstStyle/>
                    <a:p>
                      <a:r>
                        <a:rPr lang="en-US" sz="2400" dirty="0" smtClean="0">
                          <a:latin typeface="Calibri" charset="0"/>
                          <a:ea typeface="Calibri" charset="0"/>
                          <a:cs typeface="Calibri" charset="0"/>
                        </a:rPr>
                        <a:t>4. 26 M</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p>
                  </a:txBody>
                  <a:tcPr/>
                </a:tc>
                <a:tc>
                  <a:txBody>
                    <a:bodyPr/>
                    <a:lstStyle/>
                    <a:p>
                      <a:r>
                        <a:rPr lang="en-US" sz="2400" dirty="0" smtClean="0">
                          <a:latin typeface="Calibri" charset="0"/>
                          <a:ea typeface="Calibri" charset="0"/>
                          <a:cs typeface="Calibri" charset="0"/>
                        </a:rPr>
                        <a:t>F</a:t>
                      </a:r>
                    </a:p>
                  </a:txBody>
                  <a:tcPr/>
                </a:tc>
                <a:extLst>
                  <a:ext uri="{0D108BD9-81ED-4DB2-BD59-A6C34878D82A}">
                    <a16:rowId xmlns="" xmlns:a16="http://schemas.microsoft.com/office/drawing/2014/main" val="10004"/>
                  </a:ext>
                </a:extLst>
              </a:tr>
              <a:tr h="309852">
                <a:tc>
                  <a:txBody>
                    <a:bodyPr/>
                    <a:lstStyle/>
                    <a:p>
                      <a:r>
                        <a:rPr lang="en-US" sz="2400" baseline="0" dirty="0" smtClean="0">
                          <a:latin typeface="Calibri" charset="0"/>
                          <a:ea typeface="Calibri" charset="0"/>
                          <a:cs typeface="Calibri" charset="0"/>
                        </a:rPr>
                        <a:t>5. &lt; 18 M</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r>
                        <a:rPr lang="en-US" sz="2400" baseline="0" dirty="0" smtClean="0">
                          <a:latin typeface="Calibri" charset="0"/>
                          <a:ea typeface="Calibri" charset="0"/>
                          <a:cs typeface="Calibri" charset="0"/>
                        </a:rPr>
                        <a:t> </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No mchat</a:t>
                      </a:r>
                      <a:r>
                        <a:rPr lang="en-US" sz="2400" baseline="0" dirty="0" smtClean="0">
                          <a:latin typeface="Calibri" charset="0"/>
                          <a:ea typeface="Calibri" charset="0"/>
                          <a:cs typeface="Calibri" charset="0"/>
                        </a:rPr>
                        <a:t> </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extLst>
                  <a:ext uri="{0D108BD9-81ED-4DB2-BD59-A6C34878D82A}">
                    <a16:rowId xmlns="" xmlns:a16="http://schemas.microsoft.com/office/drawing/2014/main" val="10005"/>
                  </a:ext>
                </a:extLst>
              </a:tr>
              <a:tr h="309852">
                <a:tc>
                  <a:txBody>
                    <a:bodyPr/>
                    <a:lstStyle/>
                    <a:p>
                      <a:r>
                        <a:rPr lang="en-US" sz="2400" dirty="0" smtClean="0">
                          <a:latin typeface="Calibri" charset="0"/>
                          <a:ea typeface="Calibri" charset="0"/>
                          <a:cs typeface="Calibri" charset="0"/>
                        </a:rPr>
                        <a:t>6. 32 M</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P</a:t>
                      </a:r>
                      <a:endParaRPr lang="en-US" sz="2400" dirty="0">
                        <a:latin typeface="Calibri" charset="0"/>
                        <a:ea typeface="Calibri" charset="0"/>
                        <a:cs typeface="Calibri" charset="0"/>
                      </a:endParaRPr>
                    </a:p>
                  </a:txBody>
                  <a:tcPr/>
                </a:tc>
                <a:extLst>
                  <a:ext uri="{0D108BD9-81ED-4DB2-BD59-A6C34878D82A}">
                    <a16:rowId xmlns="" xmlns:a16="http://schemas.microsoft.com/office/drawing/2014/main" val="10006"/>
                  </a:ext>
                </a:extLst>
              </a:tr>
              <a:tr h="309852">
                <a:tc>
                  <a:txBody>
                    <a:bodyPr/>
                    <a:lstStyle/>
                    <a:p>
                      <a:r>
                        <a:rPr lang="en-US" sz="2400" dirty="0" smtClean="0">
                          <a:latin typeface="Calibri" charset="0"/>
                          <a:ea typeface="Calibri" charset="0"/>
                          <a:cs typeface="Calibri" charset="0"/>
                        </a:rPr>
                        <a:t>7. 32.8 M</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a:t>
                      </a:r>
                      <a:endParaRPr lang="en-US" sz="2400" dirty="0">
                        <a:latin typeface="Calibri" charset="0"/>
                        <a:ea typeface="Calibri" charset="0"/>
                        <a:cs typeface="Calibri" charset="0"/>
                      </a:endParaRPr>
                    </a:p>
                  </a:txBody>
                  <a:tcPr/>
                </a:tc>
                <a:extLst>
                  <a:ext uri="{0D108BD9-81ED-4DB2-BD59-A6C34878D82A}">
                    <a16:rowId xmlns="" xmlns:a16="http://schemas.microsoft.com/office/drawing/2014/main" val="10007"/>
                  </a:ext>
                </a:extLst>
              </a:tr>
              <a:tr h="309852">
                <a:tc>
                  <a:txBody>
                    <a:bodyPr/>
                    <a:lstStyle/>
                    <a:p>
                      <a:r>
                        <a:rPr lang="en-US" sz="2400" dirty="0" smtClean="0">
                          <a:latin typeface="Calibri" charset="0"/>
                          <a:ea typeface="Calibri" charset="0"/>
                          <a:cs typeface="Calibri" charset="0"/>
                        </a:rPr>
                        <a:t>8.</a:t>
                      </a:r>
                      <a:r>
                        <a:rPr lang="en-US" sz="2400" baseline="0" dirty="0" smtClean="0">
                          <a:latin typeface="Calibri" charset="0"/>
                          <a:ea typeface="Calibri" charset="0"/>
                          <a:cs typeface="Calibri" charset="0"/>
                        </a:rPr>
                        <a:t> 24 M</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extLst>
                  <a:ext uri="{0D108BD9-81ED-4DB2-BD59-A6C34878D82A}">
                    <a16:rowId xmlns="" xmlns:a16="http://schemas.microsoft.com/office/drawing/2014/main" val="10008"/>
                  </a:ext>
                </a:extLst>
              </a:tr>
              <a:tr h="309852">
                <a:tc>
                  <a:txBody>
                    <a:bodyPr/>
                    <a:lstStyle/>
                    <a:p>
                      <a:r>
                        <a:rPr lang="en-US" sz="2400" dirty="0" smtClean="0">
                          <a:latin typeface="Calibri" charset="0"/>
                          <a:ea typeface="Calibri" charset="0"/>
                          <a:cs typeface="Calibri" charset="0"/>
                        </a:rPr>
                        <a:t>9. 31.7</a:t>
                      </a:r>
                      <a:r>
                        <a:rPr lang="en-US" sz="2400" baseline="0" dirty="0" smtClean="0">
                          <a:latin typeface="Calibri" charset="0"/>
                          <a:ea typeface="Calibri" charset="0"/>
                          <a:cs typeface="Calibri" charset="0"/>
                        </a:rPr>
                        <a:t> M</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extLst>
                  <a:ext uri="{0D108BD9-81ED-4DB2-BD59-A6C34878D82A}">
                    <a16:rowId xmlns="" xmlns:a16="http://schemas.microsoft.com/office/drawing/2014/main" val="10009"/>
                  </a:ext>
                </a:extLst>
              </a:tr>
              <a:tr h="309852">
                <a:tc>
                  <a:txBody>
                    <a:bodyPr/>
                    <a:lstStyle/>
                    <a:p>
                      <a:r>
                        <a:rPr lang="en-US" sz="2400" dirty="0" smtClean="0">
                          <a:latin typeface="Calibri" charset="0"/>
                          <a:ea typeface="Calibri" charset="0"/>
                          <a:cs typeface="Calibri" charset="0"/>
                        </a:rPr>
                        <a:t>10. 26 M</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P</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extLst>
                  <a:ext uri="{0D108BD9-81ED-4DB2-BD59-A6C34878D82A}">
                    <a16:rowId xmlns="" xmlns:a16="http://schemas.microsoft.com/office/drawing/2014/main" val="10010"/>
                  </a:ext>
                </a:extLst>
              </a:tr>
              <a:tr h="309852">
                <a:tc>
                  <a:txBody>
                    <a:bodyPr/>
                    <a:lstStyle/>
                    <a:p>
                      <a:r>
                        <a:rPr lang="en-US" sz="2400" dirty="0" smtClean="0">
                          <a:latin typeface="Calibri" charset="0"/>
                          <a:ea typeface="Calibri" charset="0"/>
                          <a:cs typeface="Calibri" charset="0"/>
                        </a:rPr>
                        <a:t>11.</a:t>
                      </a:r>
                      <a:r>
                        <a:rPr lang="en-US" sz="2400" baseline="0" dirty="0" smtClean="0">
                          <a:latin typeface="Calibri" charset="0"/>
                          <a:ea typeface="Calibri" charset="0"/>
                          <a:cs typeface="Calibri" charset="0"/>
                        </a:rPr>
                        <a:t> 25.6 M</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tc>
                  <a:txBody>
                    <a:bodyPr/>
                    <a:lstStyle/>
                    <a:p>
                      <a:r>
                        <a:rPr lang="en-US" sz="2400" dirty="0" smtClean="0">
                          <a:latin typeface="Calibri" charset="0"/>
                          <a:ea typeface="Calibri" charset="0"/>
                          <a:cs typeface="Calibri" charset="0"/>
                        </a:rPr>
                        <a:t>F</a:t>
                      </a:r>
                      <a:endParaRPr lang="en-US" sz="2400" dirty="0">
                        <a:latin typeface="Calibri" charset="0"/>
                        <a:ea typeface="Calibri" charset="0"/>
                        <a:cs typeface="Calibri" charset="0"/>
                      </a:endParaRPr>
                    </a:p>
                  </a:txBody>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21013856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CAAP Template (36 x4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Presentation2" id="{7A4897FF-A7AE-4D41-B6B4-6F8045873599}" vid="{5F2D5687-C148-4F1F-9C09-81E32533E6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9/17/2015 8:29:41 PM</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9/17/2015 8:29:41 PM</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9/17/2015 8:29:41 PM</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A8D1264AEE0FC14A86C68FF9C5B465C5" ma:contentTypeVersion="2" ma:contentTypeDescription="Create a new document." ma:contentTypeScope="" ma:versionID="32ad574768eb22c995e451b2b7d252e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0DD6F8-8D11-475C-878A-5B90F233BCD4}">
  <ds:schemaRefs>
    <ds:schemaRef ds:uri="http://www.w3.org/XML/1998/namespace"/>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7BC33E6A-48F7-440A-AED7-8FC89BF1F37E}">
  <ds:schemaRefs>
    <ds:schemaRef ds:uri="http://schemas.microsoft.com/sharepoint/v3/contenttype/forms"/>
  </ds:schemaRefs>
</ds:datastoreItem>
</file>

<file path=customXml/itemProps3.xml><?xml version="1.0" encoding="utf-8"?>
<ds:datastoreItem xmlns:ds="http://schemas.openxmlformats.org/officeDocument/2006/customXml" ds:itemID="{795C716F-7147-4C3F-873F-83A10DE92CB4}">
  <ds:schemaRefs>
    <ds:schemaRef ds:uri="http://schemas.microsoft.com/sharepoint/events"/>
  </ds:schemaRefs>
</ds:datastoreItem>
</file>

<file path=customXml/itemProps4.xml><?xml version="1.0" encoding="utf-8"?>
<ds:datastoreItem xmlns:ds="http://schemas.openxmlformats.org/officeDocument/2006/customXml" ds:itemID="{D8430043-1C44-471C-8CD4-DAD472CD9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Children's Health DCRI Poster Template (36 x 48)</Template>
  <TotalTime>1296</TotalTime>
  <Words>912</Words>
  <Application>Microsoft Macintosh PowerPoint</Application>
  <PresentationFormat>Custom</PresentationFormat>
  <Paragraphs>149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Corbel</vt:lpstr>
      <vt:lpstr>Courier New</vt:lpstr>
      <vt:lpstr>Palatino Linotype</vt:lpstr>
      <vt:lpstr>Arial</vt:lpstr>
      <vt:lpstr>SCAAP Template (36 x48)</vt:lpstr>
      <vt:lpstr>PowerPoint Presentation</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43</cp:revision>
  <cp:lastPrinted>2013-01-15T15:45:42Z</cp:lastPrinted>
  <dcterms:created xsi:type="dcterms:W3CDTF">2017-10-03T15:09:24Z</dcterms:created>
  <dcterms:modified xsi:type="dcterms:W3CDTF">2017-10-25T23:05:55Z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0x010100A8D1264AEE0FC14A86C68FF9C5B465C5</vt:lpwstr>
  </property>
  <property fmtid="{D5CDD505-2E9C-101B-9397-08002B2CF9AE}" pid="3" name="_AdHocReviewCycleID">
    <vt:i4>-1800905413</vt:i4>
  </property>
  <property fmtid="{D5CDD505-2E9C-101B-9397-08002B2CF9AE}" pid="4" name="_NewReviewCycle">
    <vt:lpwstr/>
  </property>
  <property fmtid="{D5CDD505-2E9C-101B-9397-08002B2CF9AE}" pid="5" name="_EmailSubject">
    <vt:lpwstr>ASQ_0to5yrs_17may2017 (003)</vt:lpwstr>
  </property>
  <property fmtid="{D5CDD505-2E9C-101B-9397-08002B2CF9AE}" pid="6" name="_AuthorEmail">
    <vt:lpwstr>mittalsh@musc.edu</vt:lpwstr>
  </property>
  <property fmtid="{D5CDD505-2E9C-101B-9397-08002B2CF9AE}" pid="7" name="_AuthorEmailDisplayName">
    <vt:lpwstr>Mittal, Shruti</vt:lpwstr>
  </property>
</Properties>
</file>